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lear Sans" panose="020B0604020202020204" charset="0"/>
      <p:regular r:id="rId12"/>
    </p:embeddedFont>
    <p:embeddedFont>
      <p:font typeface="Clear Sans Bold" panose="020B0604020202020204" charset="0"/>
      <p:regular r:id="rId13"/>
    </p:embeddedFont>
    <p:embeddedFont>
      <p:font typeface="Clear Sans Medium" panose="020B0604020202020204" charset="0"/>
      <p:regular r:id="rId14"/>
    </p:embeddedFont>
    <p:embeddedFont>
      <p:font typeface="Cooper BT Light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8" d="100"/>
          <a:sy n="38" d="100"/>
        </p:scale>
        <p:origin x="1020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kaviya.theprolayers.com/" TargetMode="Externa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3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0" y="8005588"/>
            <a:ext cx="7272756" cy="1666548"/>
            <a:chOff x="-130091" y="-14232"/>
            <a:chExt cx="947386" cy="264479"/>
          </a:xfrm>
        </p:grpSpPr>
        <p:sp>
          <p:nvSpPr>
            <p:cNvPr id="3" name="Freeform 3"/>
            <p:cNvSpPr/>
            <p:nvPr/>
          </p:nvSpPr>
          <p:spPr>
            <a:xfrm>
              <a:off x="-130091" y="-14232"/>
              <a:ext cx="817295" cy="250247"/>
            </a:xfrm>
            <a:custGeom>
              <a:avLst/>
              <a:gdLst/>
              <a:ahLst/>
              <a:cxnLst/>
              <a:rect l="l" t="t" r="r" b="b"/>
              <a:pathLst>
                <a:path w="817295" h="250247">
                  <a:moveTo>
                    <a:pt x="125123" y="0"/>
                  </a:moveTo>
                  <a:lnTo>
                    <a:pt x="692171" y="0"/>
                  </a:lnTo>
                  <a:cubicBezTo>
                    <a:pt x="725356" y="0"/>
                    <a:pt x="757182" y="13183"/>
                    <a:pt x="780647" y="36648"/>
                  </a:cubicBezTo>
                  <a:cubicBezTo>
                    <a:pt x="804112" y="60113"/>
                    <a:pt x="817295" y="91939"/>
                    <a:pt x="817295" y="125123"/>
                  </a:cubicBezTo>
                  <a:lnTo>
                    <a:pt x="817295" y="125123"/>
                  </a:lnTo>
                  <a:cubicBezTo>
                    <a:pt x="817295" y="194227"/>
                    <a:pt x="761275" y="250247"/>
                    <a:pt x="692171" y="250247"/>
                  </a:cubicBezTo>
                  <a:lnTo>
                    <a:pt x="125123" y="250247"/>
                  </a:lnTo>
                  <a:cubicBezTo>
                    <a:pt x="91939" y="250247"/>
                    <a:pt x="60113" y="237064"/>
                    <a:pt x="36648" y="213599"/>
                  </a:cubicBezTo>
                  <a:cubicBezTo>
                    <a:pt x="13183" y="190134"/>
                    <a:pt x="0" y="158308"/>
                    <a:pt x="0" y="125123"/>
                  </a:cubicBezTo>
                  <a:lnTo>
                    <a:pt x="0" y="125123"/>
                  </a:lnTo>
                  <a:cubicBezTo>
                    <a:pt x="0" y="91939"/>
                    <a:pt x="13183" y="60113"/>
                    <a:pt x="36648" y="36648"/>
                  </a:cubicBezTo>
                  <a:cubicBezTo>
                    <a:pt x="60113" y="13183"/>
                    <a:pt x="91939" y="0"/>
                    <a:pt x="125123" y="0"/>
                  </a:cubicBezTo>
                  <a:close/>
                </a:path>
              </a:pathLst>
            </a:custGeom>
            <a:solidFill>
              <a:srgbClr val="DBF7D0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817295" cy="231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57200" y="8046966"/>
            <a:ext cx="1739931" cy="1535491"/>
          </a:xfrm>
          <a:custGeom>
            <a:avLst/>
            <a:gdLst/>
            <a:ahLst/>
            <a:cxnLst/>
            <a:rect l="l" t="t" r="r" b="b"/>
            <a:pathLst>
              <a:path w="948548" h="950275">
                <a:moveTo>
                  <a:pt x="0" y="0"/>
                </a:moveTo>
                <a:lnTo>
                  <a:pt x="948548" y="0"/>
                </a:lnTo>
                <a:lnTo>
                  <a:pt x="948548" y="950275"/>
                </a:lnTo>
                <a:lnTo>
                  <a:pt x="0" y="950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1475" y="8528187"/>
            <a:ext cx="517960" cy="404352"/>
          </a:xfrm>
          <a:custGeom>
            <a:avLst/>
            <a:gdLst/>
            <a:ahLst/>
            <a:cxnLst/>
            <a:rect l="l" t="t" r="r" b="b"/>
            <a:pathLst>
              <a:path w="485960" h="377226">
                <a:moveTo>
                  <a:pt x="0" y="0"/>
                </a:moveTo>
                <a:lnTo>
                  <a:pt x="485960" y="0"/>
                </a:lnTo>
                <a:lnTo>
                  <a:pt x="485960" y="377227"/>
                </a:lnTo>
                <a:lnTo>
                  <a:pt x="0" y="3772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8533389" y="703173"/>
            <a:ext cx="11230144" cy="8861604"/>
          </a:xfrm>
          <a:custGeom>
            <a:avLst/>
            <a:gdLst/>
            <a:ahLst/>
            <a:cxnLst/>
            <a:rect l="l" t="t" r="r" b="b"/>
            <a:pathLst>
              <a:path w="11230144" h="8861604">
                <a:moveTo>
                  <a:pt x="0" y="0"/>
                </a:moveTo>
                <a:lnTo>
                  <a:pt x="11230144" y="0"/>
                </a:lnTo>
                <a:lnTo>
                  <a:pt x="11230144" y="8861604"/>
                </a:lnTo>
                <a:lnTo>
                  <a:pt x="0" y="8861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1373232" y="2132461"/>
            <a:ext cx="15313582" cy="492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65"/>
              </a:lnSpc>
            </a:pPr>
            <a:r>
              <a:rPr lang="en-US" sz="18965" spc="-568">
                <a:solidFill>
                  <a:srgbClr val="F8FBF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Web Presence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43752" y="8125775"/>
            <a:ext cx="3840919" cy="120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KAAVYASHREE MBT-12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2047762" y="7052814"/>
            <a:ext cx="22821674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CRAFTING &amp; COMPELLING WEBSITE ANALYSIS, AUDIT AND RECOMMENDATIONS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831312" y="333375"/>
            <a:ext cx="15123313" cy="804934"/>
            <a:chOff x="0" y="0"/>
            <a:chExt cx="20164417" cy="107324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0164417" cy="1073245"/>
              <a:chOff x="0" y="0"/>
              <a:chExt cx="3983095" cy="21199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983095" cy="211999"/>
              </a:xfrm>
              <a:custGeom>
                <a:avLst/>
                <a:gdLst/>
                <a:ahLst/>
                <a:cxnLst/>
                <a:rect l="l" t="t" r="r" b="b"/>
                <a:pathLst>
                  <a:path w="3983095" h="211999">
                    <a:moveTo>
                      <a:pt x="7679" y="0"/>
                    </a:moveTo>
                    <a:lnTo>
                      <a:pt x="3975416" y="0"/>
                    </a:lnTo>
                    <a:cubicBezTo>
                      <a:pt x="3977453" y="0"/>
                      <a:pt x="3979406" y="809"/>
                      <a:pt x="3980846" y="2249"/>
                    </a:cubicBezTo>
                    <a:cubicBezTo>
                      <a:pt x="3982286" y="3689"/>
                      <a:pt x="3983095" y="5642"/>
                      <a:pt x="3983095" y="7679"/>
                    </a:cubicBezTo>
                    <a:lnTo>
                      <a:pt x="3983095" y="204320"/>
                    </a:lnTo>
                    <a:cubicBezTo>
                      <a:pt x="3983095" y="206357"/>
                      <a:pt x="3982286" y="208310"/>
                      <a:pt x="3980846" y="209750"/>
                    </a:cubicBezTo>
                    <a:cubicBezTo>
                      <a:pt x="3979406" y="211190"/>
                      <a:pt x="3977453" y="211999"/>
                      <a:pt x="3975416" y="211999"/>
                    </a:cubicBezTo>
                    <a:lnTo>
                      <a:pt x="7679" y="211999"/>
                    </a:lnTo>
                    <a:cubicBezTo>
                      <a:pt x="5642" y="211999"/>
                      <a:pt x="3689" y="211190"/>
                      <a:pt x="2249" y="209750"/>
                    </a:cubicBezTo>
                    <a:cubicBezTo>
                      <a:pt x="809" y="208310"/>
                      <a:pt x="0" y="206357"/>
                      <a:pt x="0" y="204320"/>
                    </a:cubicBezTo>
                    <a:lnTo>
                      <a:pt x="0" y="7679"/>
                    </a:lnTo>
                    <a:cubicBezTo>
                      <a:pt x="0" y="5642"/>
                      <a:pt x="809" y="3689"/>
                      <a:pt x="2249" y="2249"/>
                    </a:cubicBezTo>
                    <a:cubicBezTo>
                      <a:pt x="3689" y="809"/>
                      <a:pt x="5642" y="0"/>
                      <a:pt x="7679" y="0"/>
                    </a:cubicBezTo>
                    <a:close/>
                  </a:path>
                </a:pathLst>
              </a:custGeom>
              <a:solidFill>
                <a:srgbClr val="F0FCE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3983095" cy="1929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4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775819" y="375319"/>
              <a:ext cx="2634615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 u="sng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Introduction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565200" y="375319"/>
              <a:ext cx="1468275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397791" y="375319"/>
              <a:ext cx="1293813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699128" y="375319"/>
              <a:ext cx="2384319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919520" y="375319"/>
              <a:ext cx="2364952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4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397619" y="375319"/>
              <a:ext cx="2118569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5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3724584" y="375319"/>
              <a:ext cx="1484418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6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5218593" y="375319"/>
              <a:ext cx="2445380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7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7431503" y="375319"/>
              <a:ext cx="2445380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Conclusion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3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5534" y="6587415"/>
            <a:ext cx="9481527" cy="9481527"/>
          </a:xfrm>
          <a:custGeom>
            <a:avLst/>
            <a:gdLst/>
            <a:ahLst/>
            <a:cxnLst/>
            <a:rect l="l" t="t" r="r" b="b"/>
            <a:pathLst>
              <a:path w="9481527" h="9481527">
                <a:moveTo>
                  <a:pt x="0" y="0"/>
                </a:moveTo>
                <a:lnTo>
                  <a:pt x="9481527" y="0"/>
                </a:lnTo>
                <a:lnTo>
                  <a:pt x="9481527" y="9481527"/>
                </a:lnTo>
                <a:lnTo>
                  <a:pt x="0" y="9481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70907" y="6587415"/>
            <a:ext cx="9481527" cy="9481527"/>
          </a:xfrm>
          <a:custGeom>
            <a:avLst/>
            <a:gdLst/>
            <a:ahLst/>
            <a:cxnLst/>
            <a:rect l="l" t="t" r="r" b="b"/>
            <a:pathLst>
              <a:path w="9481527" h="9481527">
                <a:moveTo>
                  <a:pt x="0" y="0"/>
                </a:moveTo>
                <a:lnTo>
                  <a:pt x="9481527" y="0"/>
                </a:lnTo>
                <a:lnTo>
                  <a:pt x="9481527" y="9481527"/>
                </a:lnTo>
                <a:lnTo>
                  <a:pt x="0" y="9481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2030" y="575635"/>
            <a:ext cx="2978471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9"/>
              </a:lnSpc>
            </a:pPr>
            <a:r>
              <a:rPr lang="en-US" sz="2699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Borcelle Studio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36085" y="633737"/>
            <a:ext cx="1290161" cy="25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46251" y="633737"/>
            <a:ext cx="779145" cy="25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Agenda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45402" y="633737"/>
            <a:ext cx="598884" cy="25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Motto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64291" y="633737"/>
            <a:ext cx="930989" cy="25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15286" y="633737"/>
            <a:ext cx="1145064" cy="25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Brainstorm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80355" y="633737"/>
            <a:ext cx="1147286" cy="25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Next Phase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47646" y="633737"/>
            <a:ext cx="627539" cy="25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Recap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95190" y="633737"/>
            <a:ext cx="1094184" cy="25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0"/>
              </a:lnSpc>
              <a:spcBef>
                <a:spcPct val="0"/>
              </a:spcBef>
            </a:pPr>
            <a:r>
              <a:rPr lang="en-US" sz="1800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Discussion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9994" y="3105108"/>
            <a:ext cx="11751655" cy="197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399"/>
              </a:lnSpc>
              <a:spcBef>
                <a:spcPct val="0"/>
              </a:spcBef>
            </a:pPr>
            <a:r>
              <a:rPr lang="en-US" sz="15999" u="none" strike="noStrike" spc="-879">
                <a:solidFill>
                  <a:srgbClr val="F8FBF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Thank you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59994" y="6558200"/>
            <a:ext cx="485960" cy="377226"/>
          </a:xfrm>
          <a:custGeom>
            <a:avLst/>
            <a:gdLst/>
            <a:ahLst/>
            <a:cxnLst/>
            <a:rect l="l" t="t" r="r" b="b"/>
            <a:pathLst>
              <a:path w="485960" h="377226">
                <a:moveTo>
                  <a:pt x="0" y="0"/>
                </a:moveTo>
                <a:lnTo>
                  <a:pt x="485960" y="0"/>
                </a:lnTo>
                <a:lnTo>
                  <a:pt x="485960" y="377227"/>
                </a:lnTo>
                <a:lnTo>
                  <a:pt x="0" y="3772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835701" y="3590190"/>
            <a:ext cx="7258242" cy="7271463"/>
          </a:xfrm>
          <a:custGeom>
            <a:avLst/>
            <a:gdLst/>
            <a:ahLst/>
            <a:cxnLst/>
            <a:rect l="l" t="t" r="r" b="b"/>
            <a:pathLst>
              <a:path w="7258242" h="7271463">
                <a:moveTo>
                  <a:pt x="0" y="0"/>
                </a:moveTo>
                <a:lnTo>
                  <a:pt x="7258242" y="0"/>
                </a:lnTo>
                <a:lnTo>
                  <a:pt x="7258242" y="7271463"/>
                </a:lnTo>
                <a:lnTo>
                  <a:pt x="0" y="727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0105772" y="6624098"/>
            <a:ext cx="6384882" cy="950275"/>
            <a:chOff x="0" y="0"/>
            <a:chExt cx="1681615" cy="250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1615" cy="250278"/>
            </a:xfrm>
            <a:custGeom>
              <a:avLst/>
              <a:gdLst/>
              <a:ahLst/>
              <a:cxnLst/>
              <a:rect l="l" t="t" r="r" b="b"/>
              <a:pathLst>
                <a:path w="1681615" h="250278">
                  <a:moveTo>
                    <a:pt x="121254" y="0"/>
                  </a:moveTo>
                  <a:lnTo>
                    <a:pt x="1560361" y="0"/>
                  </a:lnTo>
                  <a:cubicBezTo>
                    <a:pt x="1627328" y="0"/>
                    <a:pt x="1681615" y="54287"/>
                    <a:pt x="1681615" y="121254"/>
                  </a:cubicBezTo>
                  <a:lnTo>
                    <a:pt x="1681615" y="129024"/>
                  </a:lnTo>
                  <a:cubicBezTo>
                    <a:pt x="1681615" y="161183"/>
                    <a:pt x="1668840" y="192024"/>
                    <a:pt x="1646100" y="214764"/>
                  </a:cubicBezTo>
                  <a:cubicBezTo>
                    <a:pt x="1623361" y="237503"/>
                    <a:pt x="1592520" y="250278"/>
                    <a:pt x="1560361" y="250278"/>
                  </a:cubicBezTo>
                  <a:lnTo>
                    <a:pt x="121254" y="250278"/>
                  </a:lnTo>
                  <a:cubicBezTo>
                    <a:pt x="89095" y="250278"/>
                    <a:pt x="58254" y="237503"/>
                    <a:pt x="35514" y="214764"/>
                  </a:cubicBezTo>
                  <a:cubicBezTo>
                    <a:pt x="12775" y="192024"/>
                    <a:pt x="0" y="161183"/>
                    <a:pt x="0" y="129024"/>
                  </a:cubicBezTo>
                  <a:lnTo>
                    <a:pt x="0" y="121254"/>
                  </a:lnTo>
                  <a:cubicBezTo>
                    <a:pt x="0" y="89095"/>
                    <a:pt x="12775" y="58254"/>
                    <a:pt x="35514" y="35514"/>
                  </a:cubicBezTo>
                  <a:cubicBezTo>
                    <a:pt x="58254" y="12775"/>
                    <a:pt x="89095" y="0"/>
                    <a:pt x="121254" y="0"/>
                  </a:cubicBezTo>
                  <a:close/>
                </a:path>
              </a:pathLst>
            </a:custGeom>
            <a:solidFill>
              <a:srgbClr val="DBF7D0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1681615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014275" y="6624098"/>
            <a:ext cx="948548" cy="950275"/>
          </a:xfrm>
          <a:custGeom>
            <a:avLst/>
            <a:gdLst/>
            <a:ahLst/>
            <a:cxnLst/>
            <a:rect l="l" t="t" r="r" b="b"/>
            <a:pathLst>
              <a:path w="948548" h="950275">
                <a:moveTo>
                  <a:pt x="0" y="0"/>
                </a:moveTo>
                <a:lnTo>
                  <a:pt x="948547" y="0"/>
                </a:lnTo>
                <a:lnTo>
                  <a:pt x="948547" y="950275"/>
                </a:lnTo>
                <a:lnTo>
                  <a:pt x="0" y="9502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245568" y="6910622"/>
            <a:ext cx="485960" cy="377226"/>
          </a:xfrm>
          <a:custGeom>
            <a:avLst/>
            <a:gdLst/>
            <a:ahLst/>
            <a:cxnLst/>
            <a:rect l="l" t="t" r="r" b="b"/>
            <a:pathLst>
              <a:path w="485960" h="377226">
                <a:moveTo>
                  <a:pt x="0" y="0"/>
                </a:moveTo>
                <a:lnTo>
                  <a:pt x="485960" y="0"/>
                </a:lnTo>
                <a:lnTo>
                  <a:pt x="485960" y="377227"/>
                </a:lnTo>
                <a:lnTo>
                  <a:pt x="0" y="377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487511" y="6870435"/>
            <a:ext cx="5621405" cy="42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</a:pPr>
            <a:r>
              <a:rPr lang="en-US" sz="3000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ABOUT TCS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14275" y="2113573"/>
            <a:ext cx="7910126" cy="333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0"/>
              </a:lnSpc>
            </a:pPr>
            <a:r>
              <a:rPr lang="en-US" sz="14000" spc="-420">
                <a:solidFill>
                  <a:srgbClr val="111312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Company Selection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45568" y="5409243"/>
            <a:ext cx="5533372" cy="76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spc="-43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I have Selected the Company  TCS for this web presence project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23060" y="3596801"/>
            <a:ext cx="6012764" cy="3720397"/>
          </a:xfrm>
          <a:custGeom>
            <a:avLst/>
            <a:gdLst/>
            <a:ahLst/>
            <a:cxnLst/>
            <a:rect l="l" t="t" r="r" b="b"/>
            <a:pathLst>
              <a:path w="6012764" h="3720397">
                <a:moveTo>
                  <a:pt x="0" y="0"/>
                </a:moveTo>
                <a:lnTo>
                  <a:pt x="6012764" y="0"/>
                </a:lnTo>
                <a:lnTo>
                  <a:pt x="6012764" y="3720397"/>
                </a:lnTo>
                <a:lnTo>
                  <a:pt x="0" y="37203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144000" y="7876461"/>
            <a:ext cx="8115300" cy="1934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spc="-43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Tech is a forward-thinking digital solutions provider offering cutting-edge services in enterprise IT modernization, AI &amp; automation, cybersecurity, and cloud transformation. With a mission to digitally empower businesses, they blend strategy, technology, and innovation to deliver exceptional customer value.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831312" y="333375"/>
            <a:ext cx="15123313" cy="804934"/>
            <a:chOff x="0" y="0"/>
            <a:chExt cx="20164417" cy="107324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164417" cy="1073245"/>
              <a:chOff x="0" y="0"/>
              <a:chExt cx="3983095" cy="21199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983095" cy="211999"/>
              </a:xfrm>
              <a:custGeom>
                <a:avLst/>
                <a:gdLst/>
                <a:ahLst/>
                <a:cxnLst/>
                <a:rect l="l" t="t" r="r" b="b"/>
                <a:pathLst>
                  <a:path w="3983095" h="211999">
                    <a:moveTo>
                      <a:pt x="7679" y="0"/>
                    </a:moveTo>
                    <a:lnTo>
                      <a:pt x="3975416" y="0"/>
                    </a:lnTo>
                    <a:cubicBezTo>
                      <a:pt x="3977453" y="0"/>
                      <a:pt x="3979406" y="809"/>
                      <a:pt x="3980846" y="2249"/>
                    </a:cubicBezTo>
                    <a:cubicBezTo>
                      <a:pt x="3982286" y="3689"/>
                      <a:pt x="3983095" y="5642"/>
                      <a:pt x="3983095" y="7679"/>
                    </a:cubicBezTo>
                    <a:lnTo>
                      <a:pt x="3983095" y="204320"/>
                    </a:lnTo>
                    <a:cubicBezTo>
                      <a:pt x="3983095" y="206357"/>
                      <a:pt x="3982286" y="208310"/>
                      <a:pt x="3980846" y="209750"/>
                    </a:cubicBezTo>
                    <a:cubicBezTo>
                      <a:pt x="3979406" y="211190"/>
                      <a:pt x="3977453" y="211999"/>
                      <a:pt x="3975416" y="211999"/>
                    </a:cubicBezTo>
                    <a:lnTo>
                      <a:pt x="7679" y="211999"/>
                    </a:lnTo>
                    <a:cubicBezTo>
                      <a:pt x="5642" y="211999"/>
                      <a:pt x="3689" y="211190"/>
                      <a:pt x="2249" y="209750"/>
                    </a:cubicBezTo>
                    <a:cubicBezTo>
                      <a:pt x="809" y="208310"/>
                      <a:pt x="0" y="206357"/>
                      <a:pt x="0" y="204320"/>
                    </a:cubicBezTo>
                    <a:lnTo>
                      <a:pt x="0" y="7679"/>
                    </a:lnTo>
                    <a:cubicBezTo>
                      <a:pt x="0" y="5642"/>
                      <a:pt x="809" y="3689"/>
                      <a:pt x="2249" y="2249"/>
                    </a:cubicBezTo>
                    <a:cubicBezTo>
                      <a:pt x="3689" y="809"/>
                      <a:pt x="5642" y="0"/>
                      <a:pt x="7679" y="0"/>
                    </a:cubicBezTo>
                    <a:close/>
                  </a:path>
                </a:pathLst>
              </a:custGeom>
              <a:solidFill>
                <a:srgbClr val="66E26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19050"/>
                <a:ext cx="3983095" cy="1929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4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775819" y="375319"/>
              <a:ext cx="2634615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Introduction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565200" y="375319"/>
              <a:ext cx="1468275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1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397791" y="375319"/>
              <a:ext cx="1293813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699128" y="375319"/>
              <a:ext cx="2384319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3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919520" y="375319"/>
              <a:ext cx="2364952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4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397619" y="375319"/>
              <a:ext cx="2118569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5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3724584" y="375319"/>
              <a:ext cx="1484418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6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5218593" y="375319"/>
              <a:ext cx="2445380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7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431503" y="375319"/>
              <a:ext cx="2445380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Conclusion 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46157" y="2164579"/>
            <a:ext cx="3351505" cy="697586"/>
            <a:chOff x="0" y="0"/>
            <a:chExt cx="1202445" cy="2502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2445" cy="250278"/>
            </a:xfrm>
            <a:custGeom>
              <a:avLst/>
              <a:gdLst/>
              <a:ahLst/>
              <a:cxnLst/>
              <a:rect l="l" t="t" r="r" b="b"/>
              <a:pathLst>
                <a:path w="1202445" h="250278">
                  <a:moveTo>
                    <a:pt x="125139" y="0"/>
                  </a:moveTo>
                  <a:lnTo>
                    <a:pt x="1077306" y="0"/>
                  </a:lnTo>
                  <a:cubicBezTo>
                    <a:pt x="1110495" y="0"/>
                    <a:pt x="1142325" y="13184"/>
                    <a:pt x="1165793" y="36652"/>
                  </a:cubicBezTo>
                  <a:cubicBezTo>
                    <a:pt x="1189261" y="60121"/>
                    <a:pt x="1202445" y="91950"/>
                    <a:pt x="1202445" y="125139"/>
                  </a:cubicBezTo>
                  <a:lnTo>
                    <a:pt x="1202445" y="125139"/>
                  </a:lnTo>
                  <a:cubicBezTo>
                    <a:pt x="1202445" y="194252"/>
                    <a:pt x="1146418" y="250278"/>
                    <a:pt x="1077306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DBF7D0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202445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358672" y="2164579"/>
            <a:ext cx="696318" cy="697586"/>
          </a:xfrm>
          <a:custGeom>
            <a:avLst/>
            <a:gdLst/>
            <a:ahLst/>
            <a:cxnLst/>
            <a:rect l="l" t="t" r="r" b="b"/>
            <a:pathLst>
              <a:path w="696318" h="697586">
                <a:moveTo>
                  <a:pt x="0" y="0"/>
                </a:moveTo>
                <a:lnTo>
                  <a:pt x="696318" y="0"/>
                </a:lnTo>
                <a:lnTo>
                  <a:pt x="696318" y="697586"/>
                </a:lnTo>
                <a:lnTo>
                  <a:pt x="0" y="697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246157" y="7268935"/>
            <a:ext cx="3351505" cy="697586"/>
            <a:chOff x="0" y="0"/>
            <a:chExt cx="1202445" cy="2502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2445" cy="250278"/>
            </a:xfrm>
            <a:custGeom>
              <a:avLst/>
              <a:gdLst/>
              <a:ahLst/>
              <a:cxnLst/>
              <a:rect l="l" t="t" r="r" b="b"/>
              <a:pathLst>
                <a:path w="1202445" h="250278">
                  <a:moveTo>
                    <a:pt x="125139" y="0"/>
                  </a:moveTo>
                  <a:lnTo>
                    <a:pt x="1077306" y="0"/>
                  </a:lnTo>
                  <a:cubicBezTo>
                    <a:pt x="1110495" y="0"/>
                    <a:pt x="1142325" y="13184"/>
                    <a:pt x="1165793" y="36652"/>
                  </a:cubicBezTo>
                  <a:cubicBezTo>
                    <a:pt x="1189261" y="60121"/>
                    <a:pt x="1202445" y="91950"/>
                    <a:pt x="1202445" y="125139"/>
                  </a:cubicBezTo>
                  <a:lnTo>
                    <a:pt x="1202445" y="125139"/>
                  </a:lnTo>
                  <a:cubicBezTo>
                    <a:pt x="1202445" y="194252"/>
                    <a:pt x="1146418" y="250278"/>
                    <a:pt x="1077306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DBF7D0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1202445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358672" y="7268935"/>
            <a:ext cx="696318" cy="697586"/>
          </a:xfrm>
          <a:custGeom>
            <a:avLst/>
            <a:gdLst/>
            <a:ahLst/>
            <a:cxnLst/>
            <a:rect l="l" t="t" r="r" b="b"/>
            <a:pathLst>
              <a:path w="696318" h="697586">
                <a:moveTo>
                  <a:pt x="0" y="0"/>
                </a:moveTo>
                <a:lnTo>
                  <a:pt x="696318" y="0"/>
                </a:lnTo>
                <a:lnTo>
                  <a:pt x="696318" y="697586"/>
                </a:lnTo>
                <a:lnTo>
                  <a:pt x="0" y="6975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265207" y="4771503"/>
            <a:ext cx="3090053" cy="643112"/>
            <a:chOff x="0" y="0"/>
            <a:chExt cx="1108642" cy="2307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642" cy="230734"/>
            </a:xfrm>
            <a:custGeom>
              <a:avLst/>
              <a:gdLst/>
              <a:ahLst/>
              <a:cxnLst/>
              <a:rect l="l" t="t" r="r" b="b"/>
              <a:pathLst>
                <a:path w="1108642" h="230734">
                  <a:moveTo>
                    <a:pt x="115367" y="0"/>
                  </a:moveTo>
                  <a:lnTo>
                    <a:pt x="993275" y="0"/>
                  </a:lnTo>
                  <a:cubicBezTo>
                    <a:pt x="1023872" y="0"/>
                    <a:pt x="1053216" y="12155"/>
                    <a:pt x="1074852" y="33790"/>
                  </a:cubicBezTo>
                  <a:cubicBezTo>
                    <a:pt x="1096487" y="55426"/>
                    <a:pt x="1108642" y="84770"/>
                    <a:pt x="1108642" y="115367"/>
                  </a:cubicBezTo>
                  <a:lnTo>
                    <a:pt x="1108642" y="115367"/>
                  </a:lnTo>
                  <a:cubicBezTo>
                    <a:pt x="1108642" y="179083"/>
                    <a:pt x="1056990" y="230734"/>
                    <a:pt x="993275" y="230734"/>
                  </a:cubicBezTo>
                  <a:lnTo>
                    <a:pt x="115367" y="230734"/>
                  </a:lnTo>
                  <a:cubicBezTo>
                    <a:pt x="84770" y="230734"/>
                    <a:pt x="55426" y="218579"/>
                    <a:pt x="33790" y="196944"/>
                  </a:cubicBezTo>
                  <a:cubicBezTo>
                    <a:pt x="12155" y="175308"/>
                    <a:pt x="0" y="145964"/>
                    <a:pt x="0" y="115367"/>
                  </a:cubicBezTo>
                  <a:lnTo>
                    <a:pt x="0" y="115367"/>
                  </a:lnTo>
                  <a:cubicBezTo>
                    <a:pt x="0" y="84770"/>
                    <a:pt x="12155" y="55426"/>
                    <a:pt x="33790" y="33790"/>
                  </a:cubicBezTo>
                  <a:cubicBezTo>
                    <a:pt x="55426" y="12155"/>
                    <a:pt x="84770" y="0"/>
                    <a:pt x="115367" y="0"/>
                  </a:cubicBezTo>
                  <a:close/>
                </a:path>
              </a:pathLst>
            </a:custGeom>
            <a:solidFill>
              <a:srgbClr val="DBF7D0"/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108642" cy="211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358672" y="4717029"/>
            <a:ext cx="696318" cy="697586"/>
          </a:xfrm>
          <a:custGeom>
            <a:avLst/>
            <a:gdLst/>
            <a:ahLst/>
            <a:cxnLst/>
            <a:rect l="l" t="t" r="r" b="b"/>
            <a:pathLst>
              <a:path w="696318" h="697586">
                <a:moveTo>
                  <a:pt x="0" y="0"/>
                </a:moveTo>
                <a:lnTo>
                  <a:pt x="696318" y="0"/>
                </a:lnTo>
                <a:lnTo>
                  <a:pt x="696318" y="697586"/>
                </a:lnTo>
                <a:lnTo>
                  <a:pt x="0" y="6975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333375" y="4898536"/>
            <a:ext cx="5693472" cy="5055089"/>
            <a:chOff x="0" y="0"/>
            <a:chExt cx="882068" cy="7831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82068" cy="783166"/>
            </a:xfrm>
            <a:custGeom>
              <a:avLst/>
              <a:gdLst/>
              <a:ahLst/>
              <a:cxnLst/>
              <a:rect l="l" t="t" r="r" b="b"/>
              <a:pathLst>
                <a:path w="882068" h="783166">
                  <a:moveTo>
                    <a:pt x="67989" y="0"/>
                  </a:moveTo>
                  <a:lnTo>
                    <a:pt x="814078" y="0"/>
                  </a:lnTo>
                  <a:cubicBezTo>
                    <a:pt x="851628" y="0"/>
                    <a:pt x="882068" y="30440"/>
                    <a:pt x="882068" y="67989"/>
                  </a:cubicBezTo>
                  <a:lnTo>
                    <a:pt x="882068" y="715176"/>
                  </a:lnTo>
                  <a:cubicBezTo>
                    <a:pt x="882068" y="752726"/>
                    <a:pt x="851628" y="783166"/>
                    <a:pt x="814078" y="783166"/>
                  </a:cubicBezTo>
                  <a:lnTo>
                    <a:pt x="67989" y="783166"/>
                  </a:lnTo>
                  <a:cubicBezTo>
                    <a:pt x="30440" y="783166"/>
                    <a:pt x="0" y="752726"/>
                    <a:pt x="0" y="715176"/>
                  </a:cubicBezTo>
                  <a:lnTo>
                    <a:pt x="0" y="67989"/>
                  </a:lnTo>
                  <a:cubicBezTo>
                    <a:pt x="0" y="30440"/>
                    <a:pt x="30440" y="0"/>
                    <a:pt x="67989" y="0"/>
                  </a:cubicBezTo>
                  <a:close/>
                </a:path>
              </a:pathLst>
            </a:custGeom>
            <a:blipFill>
              <a:blip r:embed="rId5"/>
              <a:stretch>
                <a:fillRect l="-735" r="-735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6934938" y="5743073"/>
            <a:ext cx="3515644" cy="3515644"/>
          </a:xfrm>
          <a:custGeom>
            <a:avLst/>
            <a:gdLst/>
            <a:ahLst/>
            <a:cxnLst/>
            <a:rect l="l" t="t" r="r" b="b"/>
            <a:pathLst>
              <a:path w="3515644" h="3515644">
                <a:moveTo>
                  <a:pt x="0" y="0"/>
                </a:moveTo>
                <a:lnTo>
                  <a:pt x="3515644" y="0"/>
                </a:lnTo>
                <a:lnTo>
                  <a:pt x="3515644" y="3515644"/>
                </a:lnTo>
                <a:lnTo>
                  <a:pt x="0" y="3515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2436994"/>
            <a:ext cx="10329972" cy="2161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94"/>
              </a:lnSpc>
              <a:spcBef>
                <a:spcPct val="0"/>
              </a:spcBef>
            </a:pPr>
            <a:r>
              <a:rPr lang="en-US" sz="9104" spc="-273">
                <a:solidFill>
                  <a:srgbClr val="111312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Product and Service Descriptions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46157" y="3110358"/>
            <a:ext cx="4666859" cy="104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We're diving into a team design project, still in the brainstorming phase, where we're refining the initial concept.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92441" y="2175552"/>
            <a:ext cx="3523732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11131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ENTERPRISE IT MODERNIZATION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14987" y="7279908"/>
            <a:ext cx="3122589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11131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CYBERSECURITY &amp; RISK MANAGEMENT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46157" y="8214171"/>
            <a:ext cx="4669878" cy="1044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Providing end-to-end solutions to secure digital assets and mitigate evolving cyber threats.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91128" y="4860389"/>
            <a:ext cx="3294507" cy="37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11131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AI &amp; AUTOMATION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46157" y="5662265"/>
            <a:ext cx="4668172" cy="1044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Harnessing intelligent automation and machine learning to streamline decision-making and optimize workflows.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831312" y="333375"/>
            <a:ext cx="15123313" cy="804934"/>
            <a:chOff x="0" y="0"/>
            <a:chExt cx="20164417" cy="1073245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0164417" cy="1073245"/>
              <a:chOff x="0" y="0"/>
              <a:chExt cx="3983095" cy="211999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983095" cy="211999"/>
              </a:xfrm>
              <a:custGeom>
                <a:avLst/>
                <a:gdLst/>
                <a:ahLst/>
                <a:cxnLst/>
                <a:rect l="l" t="t" r="r" b="b"/>
                <a:pathLst>
                  <a:path w="3983095" h="211999">
                    <a:moveTo>
                      <a:pt x="7679" y="0"/>
                    </a:moveTo>
                    <a:lnTo>
                      <a:pt x="3975416" y="0"/>
                    </a:lnTo>
                    <a:cubicBezTo>
                      <a:pt x="3977453" y="0"/>
                      <a:pt x="3979406" y="809"/>
                      <a:pt x="3980846" y="2249"/>
                    </a:cubicBezTo>
                    <a:cubicBezTo>
                      <a:pt x="3982286" y="3689"/>
                      <a:pt x="3983095" y="5642"/>
                      <a:pt x="3983095" y="7679"/>
                    </a:cubicBezTo>
                    <a:lnTo>
                      <a:pt x="3983095" y="204320"/>
                    </a:lnTo>
                    <a:cubicBezTo>
                      <a:pt x="3983095" y="206357"/>
                      <a:pt x="3982286" y="208310"/>
                      <a:pt x="3980846" y="209750"/>
                    </a:cubicBezTo>
                    <a:cubicBezTo>
                      <a:pt x="3979406" y="211190"/>
                      <a:pt x="3977453" y="211999"/>
                      <a:pt x="3975416" y="211999"/>
                    </a:cubicBezTo>
                    <a:lnTo>
                      <a:pt x="7679" y="211999"/>
                    </a:lnTo>
                    <a:cubicBezTo>
                      <a:pt x="5642" y="211999"/>
                      <a:pt x="3689" y="211190"/>
                      <a:pt x="2249" y="209750"/>
                    </a:cubicBezTo>
                    <a:cubicBezTo>
                      <a:pt x="809" y="208310"/>
                      <a:pt x="0" y="206357"/>
                      <a:pt x="0" y="204320"/>
                    </a:cubicBezTo>
                    <a:lnTo>
                      <a:pt x="0" y="7679"/>
                    </a:lnTo>
                    <a:cubicBezTo>
                      <a:pt x="0" y="5642"/>
                      <a:pt x="809" y="3689"/>
                      <a:pt x="2249" y="2249"/>
                    </a:cubicBezTo>
                    <a:cubicBezTo>
                      <a:pt x="3689" y="809"/>
                      <a:pt x="5642" y="0"/>
                      <a:pt x="7679" y="0"/>
                    </a:cubicBezTo>
                    <a:close/>
                  </a:path>
                </a:pathLst>
              </a:custGeom>
              <a:solidFill>
                <a:srgbClr val="66E26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19050"/>
                <a:ext cx="3983095" cy="1929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4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775819" y="375319"/>
              <a:ext cx="2634615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Introduction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565200" y="375319"/>
              <a:ext cx="1468275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1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5397791" y="375319"/>
              <a:ext cx="1293813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2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699128" y="375319"/>
              <a:ext cx="2384319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3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8919520" y="375319"/>
              <a:ext cx="2364952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4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1397619" y="375319"/>
              <a:ext cx="2118569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5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3724584" y="375319"/>
              <a:ext cx="1484418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6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5218593" y="375319"/>
              <a:ext cx="2445380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7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7431503" y="375319"/>
              <a:ext cx="2445380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Conclusion 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3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633214" y="-47256"/>
            <a:ext cx="10301905" cy="10396418"/>
          </a:xfrm>
          <a:custGeom>
            <a:avLst/>
            <a:gdLst/>
            <a:ahLst/>
            <a:cxnLst/>
            <a:rect l="l" t="t" r="r" b="b"/>
            <a:pathLst>
              <a:path w="10301905" h="10396418">
                <a:moveTo>
                  <a:pt x="0" y="0"/>
                </a:moveTo>
                <a:lnTo>
                  <a:pt x="10301905" y="0"/>
                </a:lnTo>
                <a:lnTo>
                  <a:pt x="10301905" y="10396417"/>
                </a:lnTo>
                <a:lnTo>
                  <a:pt x="0" y="10396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5353565" y="2503436"/>
            <a:ext cx="6724766" cy="1208345"/>
            <a:chOff x="0" y="0"/>
            <a:chExt cx="8966355" cy="1611127"/>
          </a:xfrm>
        </p:grpSpPr>
        <p:grpSp>
          <p:nvGrpSpPr>
            <p:cNvPr id="4" name="Group 4"/>
            <p:cNvGrpSpPr/>
            <p:nvPr/>
          </p:nvGrpSpPr>
          <p:grpSpPr>
            <a:xfrm>
              <a:off x="244200" y="0"/>
              <a:ext cx="6892993" cy="1611127"/>
              <a:chOff x="0" y="0"/>
              <a:chExt cx="1070783" cy="25027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70783" cy="250278"/>
              </a:xfrm>
              <a:custGeom>
                <a:avLst/>
                <a:gdLst/>
                <a:ahLst/>
                <a:cxnLst/>
                <a:rect l="l" t="t" r="r" b="b"/>
                <a:pathLst>
                  <a:path w="1070783" h="250278">
                    <a:moveTo>
                      <a:pt x="125139" y="0"/>
                    </a:moveTo>
                    <a:lnTo>
                      <a:pt x="945643" y="0"/>
                    </a:lnTo>
                    <a:cubicBezTo>
                      <a:pt x="1014756" y="0"/>
                      <a:pt x="1070783" y="56027"/>
                      <a:pt x="1070783" y="125139"/>
                    </a:cubicBezTo>
                    <a:lnTo>
                      <a:pt x="1070783" y="125139"/>
                    </a:lnTo>
                    <a:cubicBezTo>
                      <a:pt x="1070783" y="158328"/>
                      <a:pt x="1057598" y="190158"/>
                      <a:pt x="1034130" y="213626"/>
                    </a:cubicBezTo>
                    <a:cubicBezTo>
                      <a:pt x="1010662" y="237094"/>
                      <a:pt x="978832" y="250278"/>
                      <a:pt x="945643" y="250278"/>
                    </a:cubicBezTo>
                    <a:lnTo>
                      <a:pt x="125139" y="250278"/>
                    </a:lnTo>
                    <a:cubicBezTo>
                      <a:pt x="91950" y="250278"/>
                      <a:pt x="60121" y="237094"/>
                      <a:pt x="36652" y="213626"/>
                    </a:cubicBezTo>
                    <a:cubicBezTo>
                      <a:pt x="13184" y="190158"/>
                      <a:pt x="0" y="158328"/>
                      <a:pt x="0" y="125139"/>
                    </a:cubicBezTo>
                    <a:lnTo>
                      <a:pt x="0" y="125139"/>
                    </a:lnTo>
                    <a:cubicBezTo>
                      <a:pt x="0" y="91950"/>
                      <a:pt x="13184" y="60121"/>
                      <a:pt x="36652" y="36652"/>
                    </a:cubicBezTo>
                    <a:cubicBezTo>
                      <a:pt x="60121" y="13184"/>
                      <a:pt x="91950" y="0"/>
                      <a:pt x="125139" y="0"/>
                    </a:cubicBezTo>
                    <a:close/>
                  </a:path>
                </a:pathLst>
              </a:custGeom>
              <a:solidFill>
                <a:srgbClr val="DBF7D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19050"/>
                <a:ext cx="1070783" cy="2312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3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7358157" y="0"/>
              <a:ext cx="1608197" cy="1611127"/>
            </a:xfrm>
            <a:custGeom>
              <a:avLst/>
              <a:gdLst/>
              <a:ahLst/>
              <a:cxnLst/>
              <a:rect l="l" t="t" r="r" b="b"/>
              <a:pathLst>
                <a:path w="1608197" h="1611127">
                  <a:moveTo>
                    <a:pt x="0" y="0"/>
                  </a:moveTo>
                  <a:lnTo>
                    <a:pt x="1608198" y="0"/>
                  </a:lnTo>
                  <a:lnTo>
                    <a:pt x="1608198" y="1611127"/>
                  </a:lnTo>
                  <a:lnTo>
                    <a:pt x="0" y="16111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166310"/>
              <a:ext cx="7381392" cy="122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38"/>
                </a:lnSpc>
                <a:spcBef>
                  <a:spcPct val="0"/>
                </a:spcBef>
              </a:pPr>
              <a:r>
                <a:rPr lang="en-US" sz="267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WEBSITE PLATFORM IDENTIFICATION</a:t>
              </a:r>
            </a:p>
          </p:txBody>
        </p:sp>
        <p:sp>
          <p:nvSpPr>
            <p:cNvPr id="9" name="Freeform 9"/>
            <p:cNvSpPr/>
            <p:nvPr/>
          </p:nvSpPr>
          <p:spPr>
            <a:xfrm rot="-2700000" flipH="1">
              <a:off x="7750300" y="485783"/>
              <a:ext cx="823912" cy="639562"/>
            </a:xfrm>
            <a:custGeom>
              <a:avLst/>
              <a:gdLst/>
              <a:ahLst/>
              <a:cxnLst/>
              <a:rect l="l" t="t" r="r" b="b"/>
              <a:pathLst>
                <a:path w="823912" h="639562">
                  <a:moveTo>
                    <a:pt x="823912" y="0"/>
                  </a:moveTo>
                  <a:lnTo>
                    <a:pt x="0" y="0"/>
                  </a:lnTo>
                  <a:lnTo>
                    <a:pt x="0" y="639561"/>
                  </a:lnTo>
                  <a:lnTo>
                    <a:pt x="823912" y="639561"/>
                  </a:lnTo>
                  <a:lnTo>
                    <a:pt x="823912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-1666466">
            <a:off x="343711" y="4459346"/>
            <a:ext cx="4262289" cy="4262289"/>
          </a:xfrm>
          <a:custGeom>
            <a:avLst/>
            <a:gdLst/>
            <a:ahLst/>
            <a:cxnLst/>
            <a:rect l="l" t="t" r="r" b="b"/>
            <a:pathLst>
              <a:path w="4262289" h="4262289">
                <a:moveTo>
                  <a:pt x="0" y="0"/>
                </a:moveTo>
                <a:lnTo>
                  <a:pt x="4262289" y="0"/>
                </a:lnTo>
                <a:lnTo>
                  <a:pt x="4262289" y="4262289"/>
                </a:lnTo>
                <a:lnTo>
                  <a:pt x="0" y="42622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725200" y="4177871"/>
            <a:ext cx="11778438" cy="3452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32"/>
              </a:lnSpc>
            </a:pPr>
            <a:r>
              <a:rPr lang="en-US" sz="7993" spc="-439">
                <a:solidFill>
                  <a:srgbClr val="F8FBF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The website is built using WordPress, elementor and other plugins.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30899" y="633787"/>
            <a:ext cx="1597774" cy="25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75215" y="633787"/>
            <a:ext cx="2157566" cy="25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Next Phase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52723" y="633787"/>
            <a:ext cx="1579119" cy="25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0"/>
              </a:lnSpc>
              <a:spcBef>
                <a:spcPct val="0"/>
              </a:spcBef>
            </a:pPr>
            <a:r>
              <a:rPr lang="en-US" sz="1800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Discussion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831312" y="333375"/>
            <a:ext cx="15123313" cy="804934"/>
            <a:chOff x="0" y="0"/>
            <a:chExt cx="20164417" cy="1073245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0164417" cy="1073245"/>
              <a:chOff x="0" y="0"/>
              <a:chExt cx="3983095" cy="21199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983095" cy="211999"/>
              </a:xfrm>
              <a:custGeom>
                <a:avLst/>
                <a:gdLst/>
                <a:ahLst/>
                <a:cxnLst/>
                <a:rect l="l" t="t" r="r" b="b"/>
                <a:pathLst>
                  <a:path w="3983095" h="211999">
                    <a:moveTo>
                      <a:pt x="7679" y="0"/>
                    </a:moveTo>
                    <a:lnTo>
                      <a:pt x="3975416" y="0"/>
                    </a:lnTo>
                    <a:cubicBezTo>
                      <a:pt x="3977453" y="0"/>
                      <a:pt x="3979406" y="809"/>
                      <a:pt x="3980846" y="2249"/>
                    </a:cubicBezTo>
                    <a:cubicBezTo>
                      <a:pt x="3982286" y="3689"/>
                      <a:pt x="3983095" y="5642"/>
                      <a:pt x="3983095" y="7679"/>
                    </a:cubicBezTo>
                    <a:lnTo>
                      <a:pt x="3983095" y="204320"/>
                    </a:lnTo>
                    <a:cubicBezTo>
                      <a:pt x="3983095" y="206357"/>
                      <a:pt x="3982286" y="208310"/>
                      <a:pt x="3980846" y="209750"/>
                    </a:cubicBezTo>
                    <a:cubicBezTo>
                      <a:pt x="3979406" y="211190"/>
                      <a:pt x="3977453" y="211999"/>
                      <a:pt x="3975416" y="211999"/>
                    </a:cubicBezTo>
                    <a:lnTo>
                      <a:pt x="7679" y="211999"/>
                    </a:lnTo>
                    <a:cubicBezTo>
                      <a:pt x="5642" y="211999"/>
                      <a:pt x="3689" y="211190"/>
                      <a:pt x="2249" y="209750"/>
                    </a:cubicBezTo>
                    <a:cubicBezTo>
                      <a:pt x="809" y="208310"/>
                      <a:pt x="0" y="206357"/>
                      <a:pt x="0" y="204320"/>
                    </a:cubicBezTo>
                    <a:lnTo>
                      <a:pt x="0" y="7679"/>
                    </a:lnTo>
                    <a:cubicBezTo>
                      <a:pt x="0" y="5642"/>
                      <a:pt x="809" y="3689"/>
                      <a:pt x="2249" y="2249"/>
                    </a:cubicBezTo>
                    <a:cubicBezTo>
                      <a:pt x="3689" y="809"/>
                      <a:pt x="5642" y="0"/>
                      <a:pt x="7679" y="0"/>
                    </a:cubicBezTo>
                    <a:close/>
                  </a:path>
                </a:pathLst>
              </a:custGeom>
              <a:solidFill>
                <a:srgbClr val="F0FCE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19050"/>
                <a:ext cx="3983095" cy="1929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4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775819" y="375319"/>
              <a:ext cx="2634615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Introduction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565200" y="375319"/>
              <a:ext cx="1468275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1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397791" y="375319"/>
              <a:ext cx="1293813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2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699128" y="375319"/>
              <a:ext cx="2384319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919520" y="375319"/>
              <a:ext cx="2364952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4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397619" y="375319"/>
              <a:ext cx="2118569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5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3724584" y="375319"/>
              <a:ext cx="1484418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6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5218593" y="375319"/>
              <a:ext cx="2445380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7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7431503" y="375319"/>
              <a:ext cx="2445380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Conclusion 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0273036" y="-685466"/>
            <a:ext cx="7653923" cy="8033698"/>
          </a:xfrm>
          <a:custGeom>
            <a:avLst/>
            <a:gdLst/>
            <a:ahLst/>
            <a:cxnLst/>
            <a:rect l="l" t="t" r="r" b="b"/>
            <a:pathLst>
              <a:path w="7653923" h="8033698">
                <a:moveTo>
                  <a:pt x="0" y="0"/>
                </a:moveTo>
                <a:lnTo>
                  <a:pt x="7653923" y="0"/>
                </a:lnTo>
                <a:lnTo>
                  <a:pt x="7653923" y="8033698"/>
                </a:lnTo>
                <a:lnTo>
                  <a:pt x="0" y="8033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532030" y="2191786"/>
            <a:ext cx="12713244" cy="333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00"/>
              </a:lnSpc>
              <a:spcBef>
                <a:spcPct val="0"/>
              </a:spcBef>
            </a:pPr>
            <a:r>
              <a:rPr lang="en-US" sz="14000" spc="-420" dirty="0">
                <a:solidFill>
                  <a:srgbClr val="111312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Responsive Design Testing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33375" y="6499577"/>
            <a:ext cx="17621250" cy="2267303"/>
            <a:chOff x="0" y="0"/>
            <a:chExt cx="4640988" cy="597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40988" cy="597150"/>
            </a:xfrm>
            <a:custGeom>
              <a:avLst/>
              <a:gdLst/>
              <a:ahLst/>
              <a:cxnLst/>
              <a:rect l="l" t="t" r="r" b="b"/>
              <a:pathLst>
                <a:path w="4640988" h="597150">
                  <a:moveTo>
                    <a:pt x="13181" y="0"/>
                  </a:moveTo>
                  <a:lnTo>
                    <a:pt x="4627807" y="0"/>
                  </a:lnTo>
                  <a:cubicBezTo>
                    <a:pt x="4635086" y="0"/>
                    <a:pt x="4640988" y="5901"/>
                    <a:pt x="4640988" y="13181"/>
                  </a:cubicBezTo>
                  <a:lnTo>
                    <a:pt x="4640988" y="583969"/>
                  </a:lnTo>
                  <a:cubicBezTo>
                    <a:pt x="4640988" y="591249"/>
                    <a:pt x="4635086" y="597150"/>
                    <a:pt x="4627807" y="597150"/>
                  </a:cubicBezTo>
                  <a:lnTo>
                    <a:pt x="13181" y="597150"/>
                  </a:lnTo>
                  <a:cubicBezTo>
                    <a:pt x="5901" y="597150"/>
                    <a:pt x="0" y="591249"/>
                    <a:pt x="0" y="583969"/>
                  </a:cubicBezTo>
                  <a:lnTo>
                    <a:pt x="0" y="13181"/>
                  </a:lnTo>
                  <a:cubicBezTo>
                    <a:pt x="0" y="5901"/>
                    <a:pt x="5901" y="0"/>
                    <a:pt x="13181" y="0"/>
                  </a:cubicBezTo>
                  <a:close/>
                </a:path>
              </a:pathLst>
            </a:custGeom>
            <a:solidFill>
              <a:srgbClr val="DBF7D0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640988" cy="635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6150784"/>
            <a:ext cx="2322094" cy="697586"/>
            <a:chOff x="0" y="0"/>
            <a:chExt cx="833115" cy="2502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3115" cy="250278"/>
            </a:xfrm>
            <a:custGeom>
              <a:avLst/>
              <a:gdLst/>
              <a:ahLst/>
              <a:cxnLst/>
              <a:rect l="l" t="t" r="r" b="b"/>
              <a:pathLst>
                <a:path w="833115" h="250278">
                  <a:moveTo>
                    <a:pt x="125139" y="0"/>
                  </a:moveTo>
                  <a:lnTo>
                    <a:pt x="707976" y="0"/>
                  </a:lnTo>
                  <a:cubicBezTo>
                    <a:pt x="777089" y="0"/>
                    <a:pt x="833115" y="56027"/>
                    <a:pt x="833115" y="125139"/>
                  </a:cubicBezTo>
                  <a:lnTo>
                    <a:pt x="833115" y="125139"/>
                  </a:lnTo>
                  <a:cubicBezTo>
                    <a:pt x="833115" y="158328"/>
                    <a:pt x="819931" y="190158"/>
                    <a:pt x="796463" y="213626"/>
                  </a:cubicBezTo>
                  <a:cubicBezTo>
                    <a:pt x="772995" y="237094"/>
                    <a:pt x="741165" y="250278"/>
                    <a:pt x="707976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66E267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833115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617413" y="6150784"/>
            <a:ext cx="2322094" cy="697586"/>
            <a:chOff x="0" y="0"/>
            <a:chExt cx="833115" cy="2502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33115" cy="250278"/>
            </a:xfrm>
            <a:custGeom>
              <a:avLst/>
              <a:gdLst/>
              <a:ahLst/>
              <a:cxnLst/>
              <a:rect l="l" t="t" r="r" b="b"/>
              <a:pathLst>
                <a:path w="833115" h="250278">
                  <a:moveTo>
                    <a:pt x="125139" y="0"/>
                  </a:moveTo>
                  <a:lnTo>
                    <a:pt x="707976" y="0"/>
                  </a:lnTo>
                  <a:cubicBezTo>
                    <a:pt x="777089" y="0"/>
                    <a:pt x="833115" y="56027"/>
                    <a:pt x="833115" y="125139"/>
                  </a:cubicBezTo>
                  <a:lnTo>
                    <a:pt x="833115" y="125139"/>
                  </a:lnTo>
                  <a:cubicBezTo>
                    <a:pt x="833115" y="158328"/>
                    <a:pt x="819931" y="190158"/>
                    <a:pt x="796463" y="213626"/>
                  </a:cubicBezTo>
                  <a:cubicBezTo>
                    <a:pt x="772995" y="237094"/>
                    <a:pt x="741165" y="250278"/>
                    <a:pt x="707976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66E267"/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833115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786935" y="6150784"/>
            <a:ext cx="2579735" cy="697586"/>
            <a:chOff x="0" y="0"/>
            <a:chExt cx="925551" cy="25027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25551" cy="250278"/>
            </a:xfrm>
            <a:custGeom>
              <a:avLst/>
              <a:gdLst/>
              <a:ahLst/>
              <a:cxnLst/>
              <a:rect l="l" t="t" r="r" b="b"/>
              <a:pathLst>
                <a:path w="925551" h="250278">
                  <a:moveTo>
                    <a:pt x="125139" y="0"/>
                  </a:moveTo>
                  <a:lnTo>
                    <a:pt x="800412" y="0"/>
                  </a:lnTo>
                  <a:cubicBezTo>
                    <a:pt x="833601" y="0"/>
                    <a:pt x="865431" y="13184"/>
                    <a:pt x="888899" y="36652"/>
                  </a:cubicBezTo>
                  <a:cubicBezTo>
                    <a:pt x="912367" y="60121"/>
                    <a:pt x="925551" y="91950"/>
                    <a:pt x="925551" y="125139"/>
                  </a:cubicBezTo>
                  <a:lnTo>
                    <a:pt x="925551" y="125139"/>
                  </a:lnTo>
                  <a:cubicBezTo>
                    <a:pt x="925551" y="194252"/>
                    <a:pt x="869525" y="250278"/>
                    <a:pt x="800412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66E267"/>
            </a:soli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925551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7492043"/>
            <a:ext cx="3354896" cy="690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Google Mobile-Friendly Test.</a:t>
            </a:r>
          </a:p>
          <a:p>
            <a:pPr algn="l">
              <a:lnSpc>
                <a:spcPts val="2799"/>
              </a:lnSpc>
            </a:pPr>
            <a:endParaRPr lang="en-US" sz="1999" dirty="0">
              <a:solidFill>
                <a:srgbClr val="111312"/>
              </a:solidFill>
              <a:latin typeface="Clear Sans"/>
              <a:ea typeface="Clear Sans"/>
              <a:cs typeface="Clear Sans"/>
              <a:sym typeface="Clear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581166" y="7492688"/>
            <a:ext cx="3354896" cy="69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Mobile-friendly design with clear layout.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25316" y="7509619"/>
            <a:ext cx="3472365" cy="69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Well-structured content adapts nicely to mobile view.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86935" y="7492688"/>
            <a:ext cx="3472365" cy="33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Responsive grid layout.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76979" y="6294144"/>
            <a:ext cx="2232176" cy="37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11131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TOOLS USED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74680" y="6294144"/>
            <a:ext cx="2207561" cy="37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11131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HOMEPAGE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625316" y="6150784"/>
            <a:ext cx="3187396" cy="697586"/>
            <a:chOff x="0" y="0"/>
            <a:chExt cx="4249862" cy="930115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4249862" cy="930115"/>
              <a:chOff x="0" y="0"/>
              <a:chExt cx="1143567" cy="25027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143567" cy="250278"/>
              </a:xfrm>
              <a:custGeom>
                <a:avLst/>
                <a:gdLst/>
                <a:ahLst/>
                <a:cxnLst/>
                <a:rect l="l" t="t" r="r" b="b"/>
                <a:pathLst>
                  <a:path w="1143567" h="250278">
                    <a:moveTo>
                      <a:pt x="125139" y="0"/>
                    </a:moveTo>
                    <a:lnTo>
                      <a:pt x="1018427" y="0"/>
                    </a:lnTo>
                    <a:cubicBezTo>
                      <a:pt x="1051616" y="0"/>
                      <a:pt x="1083446" y="13184"/>
                      <a:pt x="1106914" y="36652"/>
                    </a:cubicBezTo>
                    <a:cubicBezTo>
                      <a:pt x="1130382" y="60121"/>
                      <a:pt x="1143567" y="91950"/>
                      <a:pt x="1143567" y="125139"/>
                    </a:cubicBezTo>
                    <a:lnTo>
                      <a:pt x="1143567" y="125139"/>
                    </a:lnTo>
                    <a:cubicBezTo>
                      <a:pt x="1143567" y="194252"/>
                      <a:pt x="1087540" y="250278"/>
                      <a:pt x="1018427" y="250278"/>
                    </a:cubicBezTo>
                    <a:lnTo>
                      <a:pt x="125139" y="250278"/>
                    </a:lnTo>
                    <a:cubicBezTo>
                      <a:pt x="91950" y="250278"/>
                      <a:pt x="60121" y="237094"/>
                      <a:pt x="36652" y="213626"/>
                    </a:cubicBezTo>
                    <a:cubicBezTo>
                      <a:pt x="13184" y="190158"/>
                      <a:pt x="0" y="158328"/>
                      <a:pt x="0" y="125139"/>
                    </a:cubicBezTo>
                    <a:lnTo>
                      <a:pt x="0" y="125139"/>
                    </a:lnTo>
                    <a:cubicBezTo>
                      <a:pt x="0" y="91950"/>
                      <a:pt x="13184" y="60121"/>
                      <a:pt x="36652" y="36652"/>
                    </a:cubicBezTo>
                    <a:cubicBezTo>
                      <a:pt x="60121" y="13184"/>
                      <a:pt x="91950" y="0"/>
                      <a:pt x="125139" y="0"/>
                    </a:cubicBezTo>
                    <a:close/>
                  </a:path>
                </a:pathLst>
              </a:custGeom>
              <a:solidFill>
                <a:srgbClr val="66E267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19050"/>
                <a:ext cx="1143567" cy="2312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40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0" y="203847"/>
              <a:ext cx="4249862" cy="484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11131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ABOUT US SECTION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811323" y="6294144"/>
            <a:ext cx="2530960" cy="37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11131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SERVICES SECTION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6174666" y="8966905"/>
            <a:ext cx="5938669" cy="2790389"/>
            <a:chOff x="0" y="0"/>
            <a:chExt cx="1564094" cy="73491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64094" cy="734917"/>
            </a:xfrm>
            <a:custGeom>
              <a:avLst/>
              <a:gdLst/>
              <a:ahLst/>
              <a:cxnLst/>
              <a:rect l="l" t="t" r="r" b="b"/>
              <a:pathLst>
                <a:path w="1564094" h="734917">
                  <a:moveTo>
                    <a:pt x="39109" y="0"/>
                  </a:moveTo>
                  <a:lnTo>
                    <a:pt x="1524984" y="0"/>
                  </a:lnTo>
                  <a:cubicBezTo>
                    <a:pt x="1546584" y="0"/>
                    <a:pt x="1564094" y="17510"/>
                    <a:pt x="1564094" y="39109"/>
                  </a:cubicBezTo>
                  <a:lnTo>
                    <a:pt x="1564094" y="695808"/>
                  </a:lnTo>
                  <a:cubicBezTo>
                    <a:pt x="1564094" y="717407"/>
                    <a:pt x="1546584" y="734917"/>
                    <a:pt x="1524984" y="734917"/>
                  </a:cubicBezTo>
                  <a:lnTo>
                    <a:pt x="39109" y="734917"/>
                  </a:lnTo>
                  <a:cubicBezTo>
                    <a:pt x="17510" y="734917"/>
                    <a:pt x="0" y="717407"/>
                    <a:pt x="0" y="695808"/>
                  </a:cubicBezTo>
                  <a:lnTo>
                    <a:pt x="0" y="39109"/>
                  </a:lnTo>
                  <a:cubicBezTo>
                    <a:pt x="0" y="17510"/>
                    <a:pt x="17510" y="0"/>
                    <a:pt x="39109" y="0"/>
                  </a:cubicBezTo>
                  <a:close/>
                </a:path>
              </a:pathLst>
            </a:custGeom>
            <a:solidFill>
              <a:srgbClr val="DBF7D0"/>
            </a:solidFill>
            <a:ln cap="rnd">
              <a:noFill/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564094" cy="77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550302" y="8560714"/>
            <a:ext cx="3187396" cy="697586"/>
            <a:chOff x="0" y="0"/>
            <a:chExt cx="1143567" cy="25027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43567" cy="250278"/>
            </a:xfrm>
            <a:custGeom>
              <a:avLst/>
              <a:gdLst/>
              <a:ahLst/>
              <a:cxnLst/>
              <a:rect l="l" t="t" r="r" b="b"/>
              <a:pathLst>
                <a:path w="1143567" h="250278">
                  <a:moveTo>
                    <a:pt x="125139" y="0"/>
                  </a:moveTo>
                  <a:lnTo>
                    <a:pt x="1018427" y="0"/>
                  </a:lnTo>
                  <a:cubicBezTo>
                    <a:pt x="1051616" y="0"/>
                    <a:pt x="1083446" y="13184"/>
                    <a:pt x="1106914" y="36652"/>
                  </a:cubicBezTo>
                  <a:cubicBezTo>
                    <a:pt x="1130382" y="60121"/>
                    <a:pt x="1143567" y="91950"/>
                    <a:pt x="1143567" y="125139"/>
                  </a:cubicBezTo>
                  <a:lnTo>
                    <a:pt x="1143567" y="125139"/>
                  </a:lnTo>
                  <a:cubicBezTo>
                    <a:pt x="1143567" y="194252"/>
                    <a:pt x="1087540" y="250278"/>
                    <a:pt x="1018427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66E267"/>
            </a:solidFill>
            <a:ln cap="rnd">
              <a:noFill/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19050"/>
              <a:ext cx="1143567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7550302" y="8704074"/>
            <a:ext cx="3187396" cy="37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11131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SOCIAL SECTION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856172" y="9420225"/>
            <a:ext cx="6587056" cy="69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Clean and user-friendly on mobile devices.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Interactive form works well on all screen sizes.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831312" y="333375"/>
            <a:ext cx="15123313" cy="804934"/>
            <a:chOff x="0" y="0"/>
            <a:chExt cx="20164417" cy="1073245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20164417" cy="1073245"/>
              <a:chOff x="0" y="0"/>
              <a:chExt cx="3983095" cy="211999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3983095" cy="211999"/>
              </a:xfrm>
              <a:custGeom>
                <a:avLst/>
                <a:gdLst/>
                <a:ahLst/>
                <a:cxnLst/>
                <a:rect l="l" t="t" r="r" b="b"/>
                <a:pathLst>
                  <a:path w="3983095" h="211999">
                    <a:moveTo>
                      <a:pt x="7679" y="0"/>
                    </a:moveTo>
                    <a:lnTo>
                      <a:pt x="3975416" y="0"/>
                    </a:lnTo>
                    <a:cubicBezTo>
                      <a:pt x="3977453" y="0"/>
                      <a:pt x="3979406" y="809"/>
                      <a:pt x="3980846" y="2249"/>
                    </a:cubicBezTo>
                    <a:cubicBezTo>
                      <a:pt x="3982286" y="3689"/>
                      <a:pt x="3983095" y="5642"/>
                      <a:pt x="3983095" y="7679"/>
                    </a:cubicBezTo>
                    <a:lnTo>
                      <a:pt x="3983095" y="204320"/>
                    </a:lnTo>
                    <a:cubicBezTo>
                      <a:pt x="3983095" y="206357"/>
                      <a:pt x="3982286" y="208310"/>
                      <a:pt x="3980846" y="209750"/>
                    </a:cubicBezTo>
                    <a:cubicBezTo>
                      <a:pt x="3979406" y="211190"/>
                      <a:pt x="3977453" y="211999"/>
                      <a:pt x="3975416" y="211999"/>
                    </a:cubicBezTo>
                    <a:lnTo>
                      <a:pt x="7679" y="211999"/>
                    </a:lnTo>
                    <a:cubicBezTo>
                      <a:pt x="5642" y="211999"/>
                      <a:pt x="3689" y="211190"/>
                      <a:pt x="2249" y="209750"/>
                    </a:cubicBezTo>
                    <a:cubicBezTo>
                      <a:pt x="809" y="208310"/>
                      <a:pt x="0" y="206357"/>
                      <a:pt x="0" y="204320"/>
                    </a:cubicBezTo>
                    <a:lnTo>
                      <a:pt x="0" y="7679"/>
                    </a:lnTo>
                    <a:cubicBezTo>
                      <a:pt x="0" y="5642"/>
                      <a:pt x="809" y="3689"/>
                      <a:pt x="2249" y="2249"/>
                    </a:cubicBezTo>
                    <a:cubicBezTo>
                      <a:pt x="3689" y="809"/>
                      <a:pt x="5642" y="0"/>
                      <a:pt x="7679" y="0"/>
                    </a:cubicBezTo>
                    <a:close/>
                  </a:path>
                </a:pathLst>
              </a:custGeom>
              <a:solidFill>
                <a:srgbClr val="66E26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19050"/>
                <a:ext cx="3983095" cy="1929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40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775819" y="375319"/>
              <a:ext cx="2634615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Introduction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3565200" y="375319"/>
              <a:ext cx="1468275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1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5397791" y="375319"/>
              <a:ext cx="1293813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2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6699128" y="375319"/>
              <a:ext cx="2384319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3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8919520" y="375319"/>
              <a:ext cx="2364952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4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1397619" y="375319"/>
              <a:ext cx="2118569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5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3724584" y="375319"/>
              <a:ext cx="1484418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6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5218593" y="375319"/>
              <a:ext cx="2445380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7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7431503" y="375319"/>
              <a:ext cx="2445380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Conclusion 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3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30189" y="749942"/>
            <a:ext cx="14010542" cy="11106539"/>
          </a:xfrm>
          <a:custGeom>
            <a:avLst/>
            <a:gdLst/>
            <a:ahLst/>
            <a:cxnLst/>
            <a:rect l="l" t="t" r="r" b="b"/>
            <a:pathLst>
              <a:path w="14010542" h="11106539">
                <a:moveTo>
                  <a:pt x="0" y="0"/>
                </a:moveTo>
                <a:lnTo>
                  <a:pt x="14010542" y="0"/>
                </a:lnTo>
                <a:lnTo>
                  <a:pt x="14010542" y="11106539"/>
                </a:lnTo>
                <a:lnTo>
                  <a:pt x="0" y="11106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5400000">
            <a:off x="2636124" y="5964479"/>
            <a:ext cx="249929" cy="194008"/>
          </a:xfrm>
          <a:custGeom>
            <a:avLst/>
            <a:gdLst/>
            <a:ahLst/>
            <a:cxnLst/>
            <a:rect l="l" t="t" r="r" b="b"/>
            <a:pathLst>
              <a:path w="249929" h="194008">
                <a:moveTo>
                  <a:pt x="0" y="0"/>
                </a:moveTo>
                <a:lnTo>
                  <a:pt x="249930" y="0"/>
                </a:lnTo>
                <a:lnTo>
                  <a:pt x="249930" y="194008"/>
                </a:lnTo>
                <a:lnTo>
                  <a:pt x="0" y="194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2636124" y="7802879"/>
            <a:ext cx="249929" cy="194008"/>
          </a:xfrm>
          <a:custGeom>
            <a:avLst/>
            <a:gdLst/>
            <a:ahLst/>
            <a:cxnLst/>
            <a:rect l="l" t="t" r="r" b="b"/>
            <a:pathLst>
              <a:path w="249929" h="194008">
                <a:moveTo>
                  <a:pt x="0" y="0"/>
                </a:moveTo>
                <a:lnTo>
                  <a:pt x="249930" y="0"/>
                </a:lnTo>
                <a:lnTo>
                  <a:pt x="249930" y="194007"/>
                </a:lnTo>
                <a:lnTo>
                  <a:pt x="0" y="194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73175" y="4814887"/>
            <a:ext cx="1120204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3500">
                <a:solidFill>
                  <a:srgbClr val="F8FBF5"/>
                </a:solidFill>
                <a:latin typeface="Clear Sans"/>
                <a:ea typeface="Clear Sans"/>
                <a:cs typeface="Clear Sans"/>
                <a:sym typeface="Clear Sans"/>
              </a:rPr>
              <a:t>Optimize image sizes to reduce load times.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3175" y="5919787"/>
            <a:ext cx="11588937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50"/>
              </a:lnSpc>
              <a:spcBef>
                <a:spcPct val="0"/>
              </a:spcBef>
            </a:pPr>
            <a:r>
              <a:rPr lang="en-US" sz="3500" dirty="0">
                <a:solidFill>
                  <a:srgbClr val="F8FBF5"/>
                </a:solidFill>
                <a:latin typeface="Clear Sans"/>
                <a:ea typeface="Clear Sans"/>
                <a:cs typeface="Clear Sans"/>
                <a:sym typeface="Clear Sans"/>
              </a:rPr>
              <a:t>Simplify navigation for a smoother user journey.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3175" y="6938962"/>
            <a:ext cx="1150554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50"/>
              </a:lnSpc>
              <a:spcBef>
                <a:spcPct val="0"/>
              </a:spcBef>
            </a:pPr>
            <a:r>
              <a:rPr lang="en-US" sz="3500">
                <a:solidFill>
                  <a:srgbClr val="F8FBF5"/>
                </a:solidFill>
                <a:latin typeface="Clear Sans"/>
                <a:ea typeface="Clear Sans"/>
                <a:cs typeface="Clear Sans"/>
                <a:sym typeface="Clear Sans"/>
              </a:rPr>
              <a:t>Maintain consistent font styles and color themes.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3175" y="1740277"/>
            <a:ext cx="12325298" cy="277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43"/>
              </a:lnSpc>
            </a:pPr>
            <a:r>
              <a:rPr lang="en-US" sz="6119" spc="-183">
                <a:solidFill>
                  <a:srgbClr val="F8FBF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Website Mistakes Identification</a:t>
            </a:r>
          </a:p>
          <a:p>
            <a:pPr marL="0" lvl="0" indent="0" algn="l">
              <a:lnSpc>
                <a:spcPts val="7343"/>
              </a:lnSpc>
            </a:pPr>
            <a:r>
              <a:rPr lang="en-US" sz="6119" spc="-183">
                <a:solidFill>
                  <a:srgbClr val="F8FBF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Suggestions for Improving the TCS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32407" y="633787"/>
            <a:ext cx="1710821" cy="25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Brainstorm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75215" y="633787"/>
            <a:ext cx="2157566" cy="25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0"/>
              </a:lnSpc>
              <a:spcBef>
                <a:spcPct val="0"/>
              </a:spcBef>
            </a:pPr>
            <a:r>
              <a:rPr lang="en-US" sz="1800" u="sng" strike="noStrike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Next Phase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33431" y="633787"/>
            <a:ext cx="1455968" cy="25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Recap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3175" y="8120097"/>
            <a:ext cx="11370053" cy="1978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250"/>
              </a:lnSpc>
              <a:spcBef>
                <a:spcPct val="0"/>
              </a:spcBef>
            </a:pPr>
            <a:r>
              <a:rPr lang="en-US" sz="3500" dirty="0">
                <a:solidFill>
                  <a:srgbClr val="F8FBF5"/>
                </a:solidFill>
                <a:latin typeface="Clear Sans"/>
                <a:ea typeface="Clear Sans"/>
                <a:cs typeface="Clear Sans"/>
                <a:sym typeface="Clear Sans"/>
              </a:rPr>
              <a:t>Use Content delivery network for larger images or files.</a:t>
            </a:r>
          </a:p>
          <a:p>
            <a:pPr marL="0" lvl="0" indent="0" algn="l">
              <a:lnSpc>
                <a:spcPts val="5250"/>
              </a:lnSpc>
              <a:spcBef>
                <a:spcPct val="0"/>
              </a:spcBef>
            </a:pPr>
            <a:endParaRPr lang="en-US" sz="3500" dirty="0">
              <a:solidFill>
                <a:srgbClr val="F8FBF5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marL="0" lvl="0" indent="0" algn="l">
              <a:lnSpc>
                <a:spcPts val="5250"/>
              </a:lnSpc>
              <a:spcBef>
                <a:spcPct val="0"/>
              </a:spcBef>
            </a:pPr>
            <a:endParaRPr lang="en-US" sz="3500" dirty="0">
              <a:solidFill>
                <a:srgbClr val="F8FBF5"/>
              </a:solidFill>
              <a:latin typeface="Clear Sans"/>
              <a:ea typeface="Clear Sans"/>
              <a:cs typeface="Clear Sans"/>
              <a:sym typeface="Clear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73175" y="9139272"/>
            <a:ext cx="12233524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50"/>
              </a:lnSpc>
              <a:spcBef>
                <a:spcPct val="0"/>
              </a:spcBef>
            </a:pPr>
            <a:r>
              <a:rPr lang="en-US" sz="3500">
                <a:solidFill>
                  <a:srgbClr val="F8FBF5"/>
                </a:solidFill>
                <a:latin typeface="Clear Sans"/>
                <a:ea typeface="Clear Sans"/>
                <a:cs typeface="Clear Sans"/>
                <a:sym typeface="Clear Sans"/>
              </a:rPr>
              <a:t>Improve visibility of call-to-action (CTA) buttons.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831312" y="333375"/>
            <a:ext cx="15123313" cy="804934"/>
            <a:chOff x="0" y="0"/>
            <a:chExt cx="20164417" cy="1073245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0164417" cy="1073245"/>
              <a:chOff x="0" y="0"/>
              <a:chExt cx="3983095" cy="21199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983095" cy="211999"/>
              </a:xfrm>
              <a:custGeom>
                <a:avLst/>
                <a:gdLst/>
                <a:ahLst/>
                <a:cxnLst/>
                <a:rect l="l" t="t" r="r" b="b"/>
                <a:pathLst>
                  <a:path w="3983095" h="211999">
                    <a:moveTo>
                      <a:pt x="7679" y="0"/>
                    </a:moveTo>
                    <a:lnTo>
                      <a:pt x="3975416" y="0"/>
                    </a:lnTo>
                    <a:cubicBezTo>
                      <a:pt x="3977453" y="0"/>
                      <a:pt x="3979406" y="809"/>
                      <a:pt x="3980846" y="2249"/>
                    </a:cubicBezTo>
                    <a:cubicBezTo>
                      <a:pt x="3982286" y="3689"/>
                      <a:pt x="3983095" y="5642"/>
                      <a:pt x="3983095" y="7679"/>
                    </a:cubicBezTo>
                    <a:lnTo>
                      <a:pt x="3983095" y="204320"/>
                    </a:lnTo>
                    <a:cubicBezTo>
                      <a:pt x="3983095" y="206357"/>
                      <a:pt x="3982286" y="208310"/>
                      <a:pt x="3980846" y="209750"/>
                    </a:cubicBezTo>
                    <a:cubicBezTo>
                      <a:pt x="3979406" y="211190"/>
                      <a:pt x="3977453" y="211999"/>
                      <a:pt x="3975416" y="211999"/>
                    </a:cubicBezTo>
                    <a:lnTo>
                      <a:pt x="7679" y="211999"/>
                    </a:lnTo>
                    <a:cubicBezTo>
                      <a:pt x="5642" y="211999"/>
                      <a:pt x="3689" y="211190"/>
                      <a:pt x="2249" y="209750"/>
                    </a:cubicBezTo>
                    <a:cubicBezTo>
                      <a:pt x="809" y="208310"/>
                      <a:pt x="0" y="206357"/>
                      <a:pt x="0" y="204320"/>
                    </a:cubicBezTo>
                    <a:lnTo>
                      <a:pt x="0" y="7679"/>
                    </a:lnTo>
                    <a:cubicBezTo>
                      <a:pt x="0" y="5642"/>
                      <a:pt x="809" y="3689"/>
                      <a:pt x="2249" y="2249"/>
                    </a:cubicBezTo>
                    <a:cubicBezTo>
                      <a:pt x="3689" y="809"/>
                      <a:pt x="5642" y="0"/>
                      <a:pt x="7679" y="0"/>
                    </a:cubicBezTo>
                    <a:close/>
                  </a:path>
                </a:pathLst>
              </a:custGeom>
              <a:solidFill>
                <a:srgbClr val="F0FCE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19050"/>
                <a:ext cx="3983095" cy="1929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4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775819" y="375319"/>
              <a:ext cx="2634615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Introduction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565200" y="375319"/>
              <a:ext cx="1468275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1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397791" y="375319"/>
              <a:ext cx="1293813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2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699128" y="375319"/>
              <a:ext cx="2384319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3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919520" y="375319"/>
              <a:ext cx="2364952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4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397619" y="375319"/>
              <a:ext cx="2118569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5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3724584" y="375319"/>
              <a:ext cx="1484418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6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218593" y="375319"/>
              <a:ext cx="2445380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7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7431503" y="375319"/>
              <a:ext cx="2445380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Conclusion 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87137">
            <a:off x="7411843" y="1976485"/>
            <a:ext cx="3919559" cy="3955518"/>
          </a:xfrm>
          <a:custGeom>
            <a:avLst/>
            <a:gdLst/>
            <a:ahLst/>
            <a:cxnLst/>
            <a:rect l="l" t="t" r="r" b="b"/>
            <a:pathLst>
              <a:path w="3919559" h="3955518">
                <a:moveTo>
                  <a:pt x="0" y="0"/>
                </a:moveTo>
                <a:lnTo>
                  <a:pt x="3919559" y="0"/>
                </a:lnTo>
                <a:lnTo>
                  <a:pt x="3919559" y="3955518"/>
                </a:lnTo>
                <a:lnTo>
                  <a:pt x="0" y="39555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3375" y="3334430"/>
            <a:ext cx="11420475" cy="6623119"/>
            <a:chOff x="0" y="0"/>
            <a:chExt cx="3007862" cy="17443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07862" cy="1744361"/>
            </a:xfrm>
            <a:custGeom>
              <a:avLst/>
              <a:gdLst/>
              <a:ahLst/>
              <a:cxnLst/>
              <a:rect l="l" t="t" r="r" b="b"/>
              <a:pathLst>
                <a:path w="3007862" h="1744361">
                  <a:moveTo>
                    <a:pt x="20337" y="0"/>
                  </a:moveTo>
                  <a:lnTo>
                    <a:pt x="2987525" y="0"/>
                  </a:lnTo>
                  <a:cubicBezTo>
                    <a:pt x="2998757" y="0"/>
                    <a:pt x="3007862" y="9105"/>
                    <a:pt x="3007862" y="20337"/>
                  </a:cubicBezTo>
                  <a:lnTo>
                    <a:pt x="3007862" y="1724024"/>
                  </a:lnTo>
                  <a:cubicBezTo>
                    <a:pt x="3007862" y="1735256"/>
                    <a:pt x="2998757" y="1744361"/>
                    <a:pt x="2987525" y="1744361"/>
                  </a:cubicBezTo>
                  <a:lnTo>
                    <a:pt x="20337" y="1744361"/>
                  </a:lnTo>
                  <a:cubicBezTo>
                    <a:pt x="9105" y="1744361"/>
                    <a:pt x="0" y="1735256"/>
                    <a:pt x="0" y="1724024"/>
                  </a:cubicBezTo>
                  <a:lnTo>
                    <a:pt x="0" y="20337"/>
                  </a:lnTo>
                  <a:cubicBezTo>
                    <a:pt x="0" y="9105"/>
                    <a:pt x="9105" y="0"/>
                    <a:pt x="20337" y="0"/>
                  </a:cubicBezTo>
                  <a:close/>
                </a:path>
              </a:pathLst>
            </a:custGeom>
            <a:solidFill>
              <a:srgbClr val="DBF7D0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007862" cy="1782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039600" y="3401105"/>
            <a:ext cx="5946168" cy="5923870"/>
          </a:xfrm>
          <a:custGeom>
            <a:avLst/>
            <a:gdLst/>
            <a:ahLst/>
            <a:cxnLst/>
            <a:rect l="l" t="t" r="r" b="b"/>
            <a:pathLst>
              <a:path w="5946168" h="5923870">
                <a:moveTo>
                  <a:pt x="0" y="0"/>
                </a:moveTo>
                <a:lnTo>
                  <a:pt x="5946168" y="0"/>
                </a:lnTo>
                <a:lnTo>
                  <a:pt x="5946168" y="5923870"/>
                </a:lnTo>
                <a:lnTo>
                  <a:pt x="0" y="5923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34404" y="3558704"/>
            <a:ext cx="10618417" cy="605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2256" lvl="1" indent="-336128" algn="l">
              <a:lnSpc>
                <a:spcPts val="4359"/>
              </a:lnSpc>
              <a:buFont typeface="Arial"/>
              <a:buChar char="•"/>
            </a:pPr>
            <a:r>
              <a:rPr lang="en-US" sz="3113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Focus on intuitive navigation and minimal design clutter.</a:t>
            </a:r>
          </a:p>
          <a:p>
            <a:pPr algn="l">
              <a:lnSpc>
                <a:spcPts val="4359"/>
              </a:lnSpc>
            </a:pPr>
            <a:endParaRPr lang="en-US" sz="3113">
              <a:solidFill>
                <a:srgbClr val="111312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marL="672256" lvl="1" indent="-336128" algn="l">
              <a:lnSpc>
                <a:spcPts val="4359"/>
              </a:lnSpc>
              <a:buFont typeface="Arial"/>
              <a:buChar char="•"/>
            </a:pPr>
            <a:r>
              <a:rPr lang="en-US" sz="3113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Mobile-first approach ensures cross-device compatibility.</a:t>
            </a:r>
          </a:p>
          <a:p>
            <a:pPr algn="l">
              <a:lnSpc>
                <a:spcPts val="4359"/>
              </a:lnSpc>
            </a:pPr>
            <a:endParaRPr lang="en-US" sz="3113">
              <a:solidFill>
                <a:srgbClr val="111312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marL="672256" lvl="1" indent="-336128" algn="l">
              <a:lnSpc>
                <a:spcPts val="4359"/>
              </a:lnSpc>
              <a:buFont typeface="Arial"/>
              <a:buChar char="•"/>
            </a:pPr>
            <a:r>
              <a:rPr lang="en-US" sz="3113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Fast-loading content through multimedia optimization.</a:t>
            </a:r>
          </a:p>
          <a:p>
            <a:pPr algn="l">
              <a:lnSpc>
                <a:spcPts val="4359"/>
              </a:lnSpc>
            </a:pPr>
            <a:endParaRPr lang="en-US" sz="3113">
              <a:solidFill>
                <a:srgbClr val="111312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marL="672256" lvl="1" indent="-336128" algn="l">
              <a:lnSpc>
                <a:spcPts val="4359"/>
              </a:lnSpc>
              <a:buFont typeface="Arial"/>
              <a:buChar char="•"/>
            </a:pPr>
            <a:r>
              <a:rPr lang="en-US" sz="3113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Consistent brand elements across all pages.</a:t>
            </a:r>
          </a:p>
          <a:p>
            <a:pPr algn="l">
              <a:lnSpc>
                <a:spcPts val="4359"/>
              </a:lnSpc>
            </a:pPr>
            <a:endParaRPr lang="en-US" sz="3113">
              <a:solidFill>
                <a:srgbClr val="111312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marL="672256" lvl="1" indent="-336128" algn="l">
              <a:lnSpc>
                <a:spcPts val="4359"/>
              </a:lnSpc>
              <a:buFont typeface="Arial"/>
              <a:buChar char="•"/>
            </a:pPr>
            <a:r>
              <a:rPr lang="en-US" sz="3113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Clear and bold CTAs for better conversions.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1553" y="1781835"/>
            <a:ext cx="13261878" cy="1038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49"/>
              </a:lnSpc>
              <a:spcBef>
                <a:spcPct val="0"/>
              </a:spcBef>
            </a:pPr>
            <a:r>
              <a:rPr lang="en-US" sz="8499" spc="-467">
                <a:solidFill>
                  <a:srgbClr val="111312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Website Best Practices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831312" y="333375"/>
            <a:ext cx="15123313" cy="804934"/>
            <a:chOff x="0" y="0"/>
            <a:chExt cx="20164417" cy="107324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0164417" cy="1073245"/>
              <a:chOff x="0" y="0"/>
              <a:chExt cx="3983095" cy="21199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983095" cy="211999"/>
              </a:xfrm>
              <a:custGeom>
                <a:avLst/>
                <a:gdLst/>
                <a:ahLst/>
                <a:cxnLst/>
                <a:rect l="l" t="t" r="r" b="b"/>
                <a:pathLst>
                  <a:path w="3983095" h="211999">
                    <a:moveTo>
                      <a:pt x="7679" y="0"/>
                    </a:moveTo>
                    <a:lnTo>
                      <a:pt x="3975416" y="0"/>
                    </a:lnTo>
                    <a:cubicBezTo>
                      <a:pt x="3977453" y="0"/>
                      <a:pt x="3979406" y="809"/>
                      <a:pt x="3980846" y="2249"/>
                    </a:cubicBezTo>
                    <a:cubicBezTo>
                      <a:pt x="3982286" y="3689"/>
                      <a:pt x="3983095" y="5642"/>
                      <a:pt x="3983095" y="7679"/>
                    </a:cubicBezTo>
                    <a:lnTo>
                      <a:pt x="3983095" y="204320"/>
                    </a:lnTo>
                    <a:cubicBezTo>
                      <a:pt x="3983095" y="206357"/>
                      <a:pt x="3982286" y="208310"/>
                      <a:pt x="3980846" y="209750"/>
                    </a:cubicBezTo>
                    <a:cubicBezTo>
                      <a:pt x="3979406" y="211190"/>
                      <a:pt x="3977453" y="211999"/>
                      <a:pt x="3975416" y="211999"/>
                    </a:cubicBezTo>
                    <a:lnTo>
                      <a:pt x="7679" y="211999"/>
                    </a:lnTo>
                    <a:cubicBezTo>
                      <a:pt x="5642" y="211999"/>
                      <a:pt x="3689" y="211190"/>
                      <a:pt x="2249" y="209750"/>
                    </a:cubicBezTo>
                    <a:cubicBezTo>
                      <a:pt x="809" y="208310"/>
                      <a:pt x="0" y="206357"/>
                      <a:pt x="0" y="204320"/>
                    </a:cubicBezTo>
                    <a:lnTo>
                      <a:pt x="0" y="7679"/>
                    </a:lnTo>
                    <a:cubicBezTo>
                      <a:pt x="0" y="5642"/>
                      <a:pt x="809" y="3689"/>
                      <a:pt x="2249" y="2249"/>
                    </a:cubicBezTo>
                    <a:cubicBezTo>
                      <a:pt x="3689" y="809"/>
                      <a:pt x="5642" y="0"/>
                      <a:pt x="7679" y="0"/>
                    </a:cubicBezTo>
                    <a:close/>
                  </a:path>
                </a:pathLst>
              </a:custGeom>
              <a:solidFill>
                <a:srgbClr val="66E26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19050"/>
                <a:ext cx="3983095" cy="1929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4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775819" y="375319"/>
              <a:ext cx="2634615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Introduction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565200" y="375319"/>
              <a:ext cx="1468275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1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397791" y="375319"/>
              <a:ext cx="1293813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699128" y="375319"/>
              <a:ext cx="2384319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919520" y="375319"/>
              <a:ext cx="2364952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4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397619" y="375319"/>
              <a:ext cx="2118569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5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724584" y="375319"/>
              <a:ext cx="1484418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6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5218593" y="375319"/>
              <a:ext cx="2445380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7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431503" y="375319"/>
              <a:ext cx="2445380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Conclusion 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52312" y="1456329"/>
            <a:ext cx="6102313" cy="8497296"/>
            <a:chOff x="0" y="0"/>
            <a:chExt cx="1607194" cy="22379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07194" cy="2237971"/>
            </a:xfrm>
            <a:custGeom>
              <a:avLst/>
              <a:gdLst/>
              <a:ahLst/>
              <a:cxnLst/>
              <a:rect l="l" t="t" r="r" b="b"/>
              <a:pathLst>
                <a:path w="1607194" h="2237971">
                  <a:moveTo>
                    <a:pt x="38061" y="0"/>
                  </a:moveTo>
                  <a:lnTo>
                    <a:pt x="1569133" y="0"/>
                  </a:lnTo>
                  <a:cubicBezTo>
                    <a:pt x="1579227" y="0"/>
                    <a:pt x="1588908" y="4010"/>
                    <a:pt x="1596046" y="11148"/>
                  </a:cubicBezTo>
                  <a:cubicBezTo>
                    <a:pt x="1603184" y="18285"/>
                    <a:pt x="1607194" y="27966"/>
                    <a:pt x="1607194" y="38061"/>
                  </a:cubicBezTo>
                  <a:lnTo>
                    <a:pt x="1607194" y="2199910"/>
                  </a:lnTo>
                  <a:cubicBezTo>
                    <a:pt x="1607194" y="2220931"/>
                    <a:pt x="1590153" y="2237971"/>
                    <a:pt x="1569133" y="2237971"/>
                  </a:cubicBezTo>
                  <a:lnTo>
                    <a:pt x="38061" y="2237971"/>
                  </a:lnTo>
                  <a:cubicBezTo>
                    <a:pt x="17040" y="2237971"/>
                    <a:pt x="0" y="2220931"/>
                    <a:pt x="0" y="2199910"/>
                  </a:cubicBezTo>
                  <a:lnTo>
                    <a:pt x="0" y="38061"/>
                  </a:lnTo>
                  <a:cubicBezTo>
                    <a:pt x="0" y="17040"/>
                    <a:pt x="17040" y="0"/>
                    <a:pt x="38061" y="0"/>
                  </a:cubicBezTo>
                  <a:close/>
                </a:path>
              </a:pathLst>
            </a:custGeom>
            <a:solidFill>
              <a:srgbClr val="DBF7D0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07194" cy="2276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80547" y="1788316"/>
            <a:ext cx="7628936" cy="4281740"/>
          </a:xfrm>
          <a:custGeom>
            <a:avLst/>
            <a:gdLst/>
            <a:ahLst/>
            <a:cxnLst/>
            <a:rect l="l" t="t" r="r" b="b"/>
            <a:pathLst>
              <a:path w="7628936" h="4281740">
                <a:moveTo>
                  <a:pt x="0" y="0"/>
                </a:moveTo>
                <a:lnTo>
                  <a:pt x="7628936" y="0"/>
                </a:lnTo>
                <a:lnTo>
                  <a:pt x="7628936" y="4281740"/>
                </a:lnTo>
                <a:lnTo>
                  <a:pt x="0" y="4281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845114" y="4128023"/>
            <a:ext cx="4601835" cy="53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KEY FEATURES</a:t>
            </a:r>
          </a:p>
        </p:txBody>
      </p:sp>
      <p:sp>
        <p:nvSpPr>
          <p:cNvPr id="7" name="Freeform 7"/>
          <p:cNvSpPr/>
          <p:nvPr/>
        </p:nvSpPr>
        <p:spPr>
          <a:xfrm>
            <a:off x="8685758" y="3405081"/>
            <a:ext cx="2488057" cy="2479009"/>
          </a:xfrm>
          <a:custGeom>
            <a:avLst/>
            <a:gdLst/>
            <a:ahLst/>
            <a:cxnLst/>
            <a:rect l="l" t="t" r="r" b="b"/>
            <a:pathLst>
              <a:path w="2488057" h="2479009">
                <a:moveTo>
                  <a:pt x="0" y="0"/>
                </a:moveTo>
                <a:lnTo>
                  <a:pt x="2488056" y="0"/>
                </a:lnTo>
                <a:lnTo>
                  <a:pt x="2488056" y="2479009"/>
                </a:lnTo>
                <a:lnTo>
                  <a:pt x="0" y="2479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7032081"/>
            <a:ext cx="10395298" cy="284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14"/>
              </a:lnSpc>
              <a:spcBef>
                <a:spcPct val="0"/>
              </a:spcBef>
            </a:pPr>
            <a:r>
              <a:rPr lang="en-US" sz="12016" spc="-360">
                <a:solidFill>
                  <a:srgbClr val="111312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Landing Page Design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92739" y="5157035"/>
            <a:ext cx="4220053" cy="140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Eye-catching hero banner with a clear value statement.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 Quick overview of AI benefits in business growth.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0898" y="1854991"/>
            <a:ext cx="4601835" cy="53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OBJECTIVE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11789" y="2671879"/>
            <a:ext cx="4220053" cy="78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Generate leads for AI &amp; Automation Solutions.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20898" y="7277895"/>
            <a:ext cx="4601835" cy="53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LANDING PAGE DESIGN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39247" y="7927457"/>
            <a:ext cx="4220053" cy="34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click here to 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02681" y="8390997"/>
            <a:ext cx="4220053" cy="34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 dirty="0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  <a:hlinkClick r:id="rId5" tooltip="https://kaviya.theprolayers.com"/>
              </a:rPr>
              <a:t>kaviya.theprolayers.com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831312" y="333375"/>
            <a:ext cx="15123313" cy="804934"/>
            <a:chOff x="0" y="0"/>
            <a:chExt cx="20164417" cy="1073245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0164417" cy="1073245"/>
              <a:chOff x="0" y="0"/>
              <a:chExt cx="3983095" cy="21199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983095" cy="211999"/>
              </a:xfrm>
              <a:custGeom>
                <a:avLst/>
                <a:gdLst/>
                <a:ahLst/>
                <a:cxnLst/>
                <a:rect l="l" t="t" r="r" b="b"/>
                <a:pathLst>
                  <a:path w="3983095" h="211999">
                    <a:moveTo>
                      <a:pt x="7679" y="0"/>
                    </a:moveTo>
                    <a:lnTo>
                      <a:pt x="3975416" y="0"/>
                    </a:lnTo>
                    <a:cubicBezTo>
                      <a:pt x="3977453" y="0"/>
                      <a:pt x="3979406" y="809"/>
                      <a:pt x="3980846" y="2249"/>
                    </a:cubicBezTo>
                    <a:cubicBezTo>
                      <a:pt x="3982286" y="3689"/>
                      <a:pt x="3983095" y="5642"/>
                      <a:pt x="3983095" y="7679"/>
                    </a:cubicBezTo>
                    <a:lnTo>
                      <a:pt x="3983095" y="204320"/>
                    </a:lnTo>
                    <a:cubicBezTo>
                      <a:pt x="3983095" y="206357"/>
                      <a:pt x="3982286" y="208310"/>
                      <a:pt x="3980846" y="209750"/>
                    </a:cubicBezTo>
                    <a:cubicBezTo>
                      <a:pt x="3979406" y="211190"/>
                      <a:pt x="3977453" y="211999"/>
                      <a:pt x="3975416" y="211999"/>
                    </a:cubicBezTo>
                    <a:lnTo>
                      <a:pt x="7679" y="211999"/>
                    </a:lnTo>
                    <a:cubicBezTo>
                      <a:pt x="5642" y="211999"/>
                      <a:pt x="3689" y="211190"/>
                      <a:pt x="2249" y="209750"/>
                    </a:cubicBezTo>
                    <a:cubicBezTo>
                      <a:pt x="809" y="208310"/>
                      <a:pt x="0" y="206357"/>
                      <a:pt x="0" y="204320"/>
                    </a:cubicBezTo>
                    <a:lnTo>
                      <a:pt x="0" y="7679"/>
                    </a:lnTo>
                    <a:cubicBezTo>
                      <a:pt x="0" y="5642"/>
                      <a:pt x="809" y="3689"/>
                      <a:pt x="2249" y="2249"/>
                    </a:cubicBezTo>
                    <a:cubicBezTo>
                      <a:pt x="3689" y="809"/>
                      <a:pt x="5642" y="0"/>
                      <a:pt x="7679" y="0"/>
                    </a:cubicBezTo>
                    <a:close/>
                  </a:path>
                </a:pathLst>
              </a:custGeom>
              <a:solidFill>
                <a:srgbClr val="66E26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19050"/>
                <a:ext cx="3983095" cy="1929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4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775819" y="375319"/>
              <a:ext cx="2634615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Introduction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565200" y="375319"/>
              <a:ext cx="1468275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1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397791" y="375319"/>
              <a:ext cx="1293813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2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699128" y="375319"/>
              <a:ext cx="2384319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919520" y="375319"/>
              <a:ext cx="2364952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4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397619" y="375319"/>
              <a:ext cx="2118569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5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3724584" y="375319"/>
              <a:ext cx="1484418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6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5218593" y="375319"/>
              <a:ext cx="2445380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7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7431503" y="375319"/>
              <a:ext cx="2445380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Conclusion 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3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375" y="4647664"/>
            <a:ext cx="11482043" cy="5301925"/>
            <a:chOff x="0" y="0"/>
            <a:chExt cx="3024077" cy="13963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4077" cy="1396392"/>
            </a:xfrm>
            <a:custGeom>
              <a:avLst/>
              <a:gdLst/>
              <a:ahLst/>
              <a:cxnLst/>
              <a:rect l="l" t="t" r="r" b="b"/>
              <a:pathLst>
                <a:path w="3024077" h="1396392">
                  <a:moveTo>
                    <a:pt x="20228" y="0"/>
                  </a:moveTo>
                  <a:lnTo>
                    <a:pt x="3003849" y="0"/>
                  </a:lnTo>
                  <a:cubicBezTo>
                    <a:pt x="3015021" y="0"/>
                    <a:pt x="3024077" y="9056"/>
                    <a:pt x="3024077" y="20228"/>
                  </a:cubicBezTo>
                  <a:lnTo>
                    <a:pt x="3024077" y="1376164"/>
                  </a:lnTo>
                  <a:cubicBezTo>
                    <a:pt x="3024077" y="1387335"/>
                    <a:pt x="3015021" y="1396392"/>
                    <a:pt x="3003849" y="1396392"/>
                  </a:cubicBezTo>
                  <a:lnTo>
                    <a:pt x="20228" y="1396392"/>
                  </a:lnTo>
                  <a:cubicBezTo>
                    <a:pt x="9056" y="1396392"/>
                    <a:pt x="0" y="1387335"/>
                    <a:pt x="0" y="1376164"/>
                  </a:cubicBezTo>
                  <a:lnTo>
                    <a:pt x="0" y="20228"/>
                  </a:lnTo>
                  <a:cubicBezTo>
                    <a:pt x="0" y="9056"/>
                    <a:pt x="9056" y="0"/>
                    <a:pt x="20228" y="0"/>
                  </a:cubicBezTo>
                  <a:close/>
                </a:path>
              </a:pathLst>
            </a:custGeom>
            <a:solidFill>
              <a:srgbClr val="DBF7D0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24077" cy="1434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3375" y="333375"/>
            <a:ext cx="3375780" cy="833134"/>
            <a:chOff x="0" y="0"/>
            <a:chExt cx="889094" cy="2194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9094" cy="219426"/>
            </a:xfrm>
            <a:custGeom>
              <a:avLst/>
              <a:gdLst/>
              <a:ahLst/>
              <a:cxnLst/>
              <a:rect l="l" t="t" r="r" b="b"/>
              <a:pathLst>
                <a:path w="889094" h="219426">
                  <a:moveTo>
                    <a:pt x="109713" y="0"/>
                  </a:moveTo>
                  <a:lnTo>
                    <a:pt x="779381" y="0"/>
                  </a:lnTo>
                  <a:cubicBezTo>
                    <a:pt x="839974" y="0"/>
                    <a:pt x="889094" y="49120"/>
                    <a:pt x="889094" y="109713"/>
                  </a:cubicBezTo>
                  <a:lnTo>
                    <a:pt x="889094" y="109713"/>
                  </a:lnTo>
                  <a:cubicBezTo>
                    <a:pt x="889094" y="138811"/>
                    <a:pt x="877535" y="166717"/>
                    <a:pt x="856960" y="187292"/>
                  </a:cubicBezTo>
                  <a:cubicBezTo>
                    <a:pt x="836385" y="207867"/>
                    <a:pt x="808479" y="219426"/>
                    <a:pt x="779381" y="219426"/>
                  </a:cubicBezTo>
                  <a:lnTo>
                    <a:pt x="109713" y="219426"/>
                  </a:lnTo>
                  <a:cubicBezTo>
                    <a:pt x="49120" y="219426"/>
                    <a:pt x="0" y="170306"/>
                    <a:pt x="0" y="109713"/>
                  </a:cubicBezTo>
                  <a:lnTo>
                    <a:pt x="0" y="109713"/>
                  </a:lnTo>
                  <a:cubicBezTo>
                    <a:pt x="0" y="49120"/>
                    <a:pt x="49120" y="0"/>
                    <a:pt x="109713" y="0"/>
                  </a:cubicBezTo>
                  <a:close/>
                </a:path>
              </a:pathLst>
            </a:custGeom>
            <a:solidFill>
              <a:srgbClr val="111312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889094" cy="200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07909" y="4172526"/>
            <a:ext cx="7520169" cy="950275"/>
            <a:chOff x="0" y="0"/>
            <a:chExt cx="1980621" cy="2502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80621" cy="250278"/>
            </a:xfrm>
            <a:custGeom>
              <a:avLst/>
              <a:gdLst/>
              <a:ahLst/>
              <a:cxnLst/>
              <a:rect l="l" t="t" r="r" b="b"/>
              <a:pathLst>
                <a:path w="1980621" h="250278">
                  <a:moveTo>
                    <a:pt x="102949" y="0"/>
                  </a:moveTo>
                  <a:lnTo>
                    <a:pt x="1877672" y="0"/>
                  </a:lnTo>
                  <a:cubicBezTo>
                    <a:pt x="1934529" y="0"/>
                    <a:pt x="1980621" y="46092"/>
                    <a:pt x="1980621" y="102949"/>
                  </a:cubicBezTo>
                  <a:lnTo>
                    <a:pt x="1980621" y="147330"/>
                  </a:lnTo>
                  <a:cubicBezTo>
                    <a:pt x="1980621" y="204187"/>
                    <a:pt x="1934529" y="250278"/>
                    <a:pt x="1877672" y="250278"/>
                  </a:cubicBezTo>
                  <a:lnTo>
                    <a:pt x="102949" y="250278"/>
                  </a:lnTo>
                  <a:cubicBezTo>
                    <a:pt x="75645" y="250278"/>
                    <a:pt x="49460" y="239432"/>
                    <a:pt x="30153" y="220125"/>
                  </a:cubicBezTo>
                  <a:cubicBezTo>
                    <a:pt x="10846" y="200819"/>
                    <a:pt x="0" y="174633"/>
                    <a:pt x="0" y="147330"/>
                  </a:cubicBezTo>
                  <a:lnTo>
                    <a:pt x="0" y="102949"/>
                  </a:lnTo>
                  <a:cubicBezTo>
                    <a:pt x="0" y="46092"/>
                    <a:pt x="46092" y="0"/>
                    <a:pt x="102949" y="0"/>
                  </a:cubicBezTo>
                  <a:close/>
                </a:path>
              </a:pathLst>
            </a:custGeom>
            <a:solidFill>
              <a:srgbClr val="F0FCEB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1980621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4172526"/>
            <a:ext cx="948548" cy="950275"/>
          </a:xfrm>
          <a:custGeom>
            <a:avLst/>
            <a:gdLst/>
            <a:ahLst/>
            <a:cxnLst/>
            <a:rect l="l" t="t" r="r" b="b"/>
            <a:pathLst>
              <a:path w="948548" h="950275">
                <a:moveTo>
                  <a:pt x="0" y="0"/>
                </a:moveTo>
                <a:lnTo>
                  <a:pt x="948548" y="0"/>
                </a:lnTo>
                <a:lnTo>
                  <a:pt x="948548" y="950276"/>
                </a:lnTo>
                <a:lnTo>
                  <a:pt x="0" y="950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59994" y="4459051"/>
            <a:ext cx="485960" cy="377226"/>
          </a:xfrm>
          <a:custGeom>
            <a:avLst/>
            <a:gdLst/>
            <a:ahLst/>
            <a:cxnLst/>
            <a:rect l="l" t="t" r="r" b="b"/>
            <a:pathLst>
              <a:path w="485960" h="377226">
                <a:moveTo>
                  <a:pt x="0" y="0"/>
                </a:moveTo>
                <a:lnTo>
                  <a:pt x="485960" y="0"/>
                </a:lnTo>
                <a:lnTo>
                  <a:pt x="485960" y="377226"/>
                </a:lnTo>
                <a:lnTo>
                  <a:pt x="0" y="3772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373655" y="4350226"/>
            <a:ext cx="6988677" cy="53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111312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CONCLUSION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11767" y="633787"/>
            <a:ext cx="2138797" cy="25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33065" y="633787"/>
            <a:ext cx="1405519" cy="25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Agenda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45688" y="633787"/>
            <a:ext cx="1198312" cy="25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Motto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30899" y="633787"/>
            <a:ext cx="1597774" cy="25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Overview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32407" y="633787"/>
            <a:ext cx="1710821" cy="25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Brainstorm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75215" y="633787"/>
            <a:ext cx="2157566" cy="25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Next Phase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33431" y="633787"/>
            <a:ext cx="1455968" cy="25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Recap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552723" y="633787"/>
            <a:ext cx="1579119" cy="25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0"/>
              </a:lnSpc>
              <a:spcBef>
                <a:spcPct val="0"/>
              </a:spcBef>
            </a:pPr>
            <a:r>
              <a:rPr lang="en-US" sz="1800" u="sng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Discussion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6800" y="5214174"/>
            <a:ext cx="10581999" cy="443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4"/>
              </a:lnSpc>
              <a:spcBef>
                <a:spcPct val="0"/>
              </a:spcBef>
            </a:pPr>
            <a:r>
              <a:rPr lang="en-US" sz="3174" dirty="0">
                <a:solidFill>
                  <a:srgbClr val="111312"/>
                </a:solidFill>
                <a:latin typeface="Clear Sans"/>
                <a:ea typeface="Clear Sans"/>
                <a:cs typeface="Clear Sans"/>
                <a:sym typeface="Clear Sans"/>
              </a:rPr>
              <a:t>This project showcases the strategic development of a digital presence for TCS, emphasizing design, functionality, and lead generation. Through research, analysis, and best practices, I have developed a compelling landing page to promote their AI &amp; Automation services. The improvements and suggestions provided are tailored to enhance user engagement, brand visibility, and conversion rates.</a:t>
            </a:r>
          </a:p>
        </p:txBody>
      </p:sp>
      <p:sp>
        <p:nvSpPr>
          <p:cNvPr id="23" name="Freeform 23"/>
          <p:cNvSpPr/>
          <p:nvPr/>
        </p:nvSpPr>
        <p:spPr>
          <a:xfrm rot="-1534609">
            <a:off x="9373944" y="1667582"/>
            <a:ext cx="2488057" cy="2479009"/>
          </a:xfrm>
          <a:custGeom>
            <a:avLst/>
            <a:gdLst/>
            <a:ahLst/>
            <a:cxnLst/>
            <a:rect l="l" t="t" r="r" b="b"/>
            <a:pathLst>
              <a:path w="2488057" h="2479009">
                <a:moveTo>
                  <a:pt x="0" y="0"/>
                </a:moveTo>
                <a:lnTo>
                  <a:pt x="2488056" y="0"/>
                </a:lnTo>
                <a:lnTo>
                  <a:pt x="2488056" y="2479009"/>
                </a:lnTo>
                <a:lnTo>
                  <a:pt x="0" y="2479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675265" y="1611922"/>
            <a:ext cx="9481527" cy="9481527"/>
          </a:xfrm>
          <a:custGeom>
            <a:avLst/>
            <a:gdLst/>
            <a:ahLst/>
            <a:cxnLst/>
            <a:rect l="l" t="t" r="r" b="b"/>
            <a:pathLst>
              <a:path w="9481527" h="9481527">
                <a:moveTo>
                  <a:pt x="0" y="0"/>
                </a:moveTo>
                <a:lnTo>
                  <a:pt x="9481527" y="0"/>
                </a:lnTo>
                <a:lnTo>
                  <a:pt x="9481527" y="9481527"/>
                </a:lnTo>
                <a:lnTo>
                  <a:pt x="0" y="94815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2831312" y="333375"/>
            <a:ext cx="15123313" cy="804934"/>
            <a:chOff x="0" y="0"/>
            <a:chExt cx="20164417" cy="107324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0164417" cy="1073245"/>
              <a:chOff x="0" y="0"/>
              <a:chExt cx="3983095" cy="21199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983095" cy="211999"/>
              </a:xfrm>
              <a:custGeom>
                <a:avLst/>
                <a:gdLst/>
                <a:ahLst/>
                <a:cxnLst/>
                <a:rect l="l" t="t" r="r" b="b"/>
                <a:pathLst>
                  <a:path w="3983095" h="211999">
                    <a:moveTo>
                      <a:pt x="7679" y="0"/>
                    </a:moveTo>
                    <a:lnTo>
                      <a:pt x="3975416" y="0"/>
                    </a:lnTo>
                    <a:cubicBezTo>
                      <a:pt x="3977453" y="0"/>
                      <a:pt x="3979406" y="809"/>
                      <a:pt x="3980846" y="2249"/>
                    </a:cubicBezTo>
                    <a:cubicBezTo>
                      <a:pt x="3982286" y="3689"/>
                      <a:pt x="3983095" y="5642"/>
                      <a:pt x="3983095" y="7679"/>
                    </a:cubicBezTo>
                    <a:lnTo>
                      <a:pt x="3983095" y="204320"/>
                    </a:lnTo>
                    <a:cubicBezTo>
                      <a:pt x="3983095" y="206357"/>
                      <a:pt x="3982286" y="208310"/>
                      <a:pt x="3980846" y="209750"/>
                    </a:cubicBezTo>
                    <a:cubicBezTo>
                      <a:pt x="3979406" y="211190"/>
                      <a:pt x="3977453" y="211999"/>
                      <a:pt x="3975416" y="211999"/>
                    </a:cubicBezTo>
                    <a:lnTo>
                      <a:pt x="7679" y="211999"/>
                    </a:lnTo>
                    <a:cubicBezTo>
                      <a:pt x="5642" y="211999"/>
                      <a:pt x="3689" y="211190"/>
                      <a:pt x="2249" y="209750"/>
                    </a:cubicBezTo>
                    <a:cubicBezTo>
                      <a:pt x="809" y="208310"/>
                      <a:pt x="0" y="206357"/>
                      <a:pt x="0" y="204320"/>
                    </a:cubicBezTo>
                    <a:lnTo>
                      <a:pt x="0" y="7679"/>
                    </a:lnTo>
                    <a:cubicBezTo>
                      <a:pt x="0" y="5642"/>
                      <a:pt x="809" y="3689"/>
                      <a:pt x="2249" y="2249"/>
                    </a:cubicBezTo>
                    <a:cubicBezTo>
                      <a:pt x="3689" y="809"/>
                      <a:pt x="5642" y="0"/>
                      <a:pt x="7679" y="0"/>
                    </a:cubicBezTo>
                    <a:close/>
                  </a:path>
                </a:pathLst>
              </a:custGeom>
              <a:solidFill>
                <a:srgbClr val="F0FCE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19050"/>
                <a:ext cx="3983095" cy="1929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40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775819" y="375319"/>
              <a:ext cx="2634615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Introduction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3565200" y="375319"/>
              <a:ext cx="1468275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1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5397791" y="375319"/>
              <a:ext cx="1293813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2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6699128" y="375319"/>
              <a:ext cx="2384319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3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8919520" y="375319"/>
              <a:ext cx="2364952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4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1397619" y="375319"/>
              <a:ext cx="2118569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5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3724584" y="375319"/>
              <a:ext cx="1484418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6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5218593" y="375319"/>
              <a:ext cx="2445380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Task 7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7431503" y="375319"/>
              <a:ext cx="2445380" cy="34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111312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Conclusion 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579</Words>
  <Application>Microsoft Office PowerPoint</Application>
  <PresentationFormat>Custom</PresentationFormat>
  <Paragraphs>161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Cooper BT Light</vt:lpstr>
      <vt:lpstr>Clear Sans Bold</vt:lpstr>
      <vt:lpstr>Clear Sans</vt:lpstr>
      <vt:lpstr>Arial</vt:lpstr>
      <vt:lpstr>Clear Sans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Purple 3D Project Presentation</dc:title>
  <cp:lastModifiedBy>Kaavyashree S</cp:lastModifiedBy>
  <cp:revision>3</cp:revision>
  <dcterms:created xsi:type="dcterms:W3CDTF">2006-08-16T00:00:00Z</dcterms:created>
  <dcterms:modified xsi:type="dcterms:W3CDTF">2025-06-17T08:29:51Z</dcterms:modified>
  <dc:identifier>DAGpwtTZc_4</dc:identifier>
</cp:coreProperties>
</file>